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Default Extension="jpeg" ContentType="image/jpeg"/>
  <Override PartName="/ppt/notesSlides/notesSlide12.xml" ContentType="application/vnd.openxmlformats-officedocument.presentationml.notesSlid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notesSlides/notesSlide24.xml" ContentType="application/vnd.openxmlformats-officedocument.presentationml.notes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ppt/slides/slide15.xml" ContentType="application/vnd.openxmlformats-officedocument.presentationml.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Default Extension="pdf" ContentType="application/pdf"/>
  <Override PartName="/ppt/notesSlides/notesSlide6.xml" ContentType="application/vnd.openxmlformats-officedocument.presentationml.notesSlide+xml"/>
  <Override PartName="/ppt/notesSlides/notesSlide21.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commentAuthors.xml" ContentType="application/vnd.openxmlformats-officedocument.presentationml.commentAuthors+xml"/>
  <Override PartName="/ppt/slideLayouts/slideLayout3.xml" ContentType="application/vnd.openxmlformats-officedocument.presentationml.slideLayout+xml"/>
  <Override PartName="/ppt/slides/slide24.xml" ContentType="application/vnd.openxmlformats-officedocument.presentationml.slide+xml"/>
  <Override PartName="/ppt/notesSlides/notesSlide26.xml" ContentType="application/vnd.openxmlformats-officedocument.presentationml.notesSlide+xml"/>
  <Override PartName="/ppt/slides/slide20.xml" ContentType="application/vnd.openxmlformats-officedocument.presentationml.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8"/>
  </p:notesMasterIdLst>
  <p:sldIdLst>
    <p:sldId id="475" r:id="rId2"/>
    <p:sldId id="340" r:id="rId3"/>
    <p:sldId id="484" r:id="rId4"/>
    <p:sldId id="478" r:id="rId5"/>
    <p:sldId id="477" r:id="rId6"/>
    <p:sldId id="481" r:id="rId7"/>
    <p:sldId id="482" r:id="rId8"/>
    <p:sldId id="341" r:id="rId9"/>
    <p:sldId id="483" r:id="rId10"/>
    <p:sldId id="491" r:id="rId11"/>
    <p:sldId id="493" r:id="rId12"/>
    <p:sldId id="357" r:id="rId13"/>
    <p:sldId id="356" r:id="rId14"/>
    <p:sldId id="358" r:id="rId15"/>
    <p:sldId id="494" r:id="rId16"/>
    <p:sldId id="480" r:id="rId17"/>
    <p:sldId id="487" r:id="rId18"/>
    <p:sldId id="485" r:id="rId19"/>
    <p:sldId id="347" r:id="rId20"/>
    <p:sldId id="348" r:id="rId21"/>
    <p:sldId id="349" r:id="rId22"/>
    <p:sldId id="488" r:id="rId23"/>
    <p:sldId id="359" r:id="rId24"/>
    <p:sldId id="495" r:id="rId25"/>
    <p:sldId id="490" r:id="rId26"/>
    <p:sldId id="489"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Penn  Museum" initials="PM" lastIdx="1"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584" autoAdjust="0"/>
    <p:restoredTop sz="70483" autoAdjust="0"/>
  </p:normalViewPr>
  <p:slideViewPr>
    <p:cSldViewPr snapToGrid="0" snapToObjects="1">
      <p:cViewPr varScale="1">
        <p:scale>
          <a:sx n="101" d="100"/>
          <a:sy n="101" d="100"/>
        </p:scale>
        <p:origin x="-2672"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commentAuthors" Target="commentAuthors.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8C486B-5E3F-2A4C-9C81-86B3B232A3DB}" type="datetimeFigureOut">
              <a:rPr lang="en-US" smtClean="0"/>
              <a:pPr/>
              <a:t>10/22/15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253EB5-C252-9A4E-8262-F6DF6B48209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slide 1</a:t>
            </a:r>
          </a:p>
          <a:p>
            <a:r>
              <a:rPr lang="en-US" sz="1200" kern="1200" dirty="0" smtClean="0">
                <a:solidFill>
                  <a:schemeClr val="tx1"/>
                </a:solidFill>
                <a:latin typeface="+mn-lt"/>
                <a:ea typeface="+mn-ea"/>
                <a:cs typeface="+mn-cs"/>
              </a:rPr>
              <a:t>This presentation</a:t>
            </a:r>
            <a:r>
              <a:rPr lang="en-US" sz="1200" kern="1200" baseline="0" dirty="0" smtClean="0">
                <a:solidFill>
                  <a:schemeClr val="tx1"/>
                </a:solidFill>
                <a:latin typeface="+mn-lt"/>
                <a:ea typeface="+mn-ea"/>
                <a:cs typeface="+mn-cs"/>
              </a:rPr>
              <a:t> is a summary of a much more detailed treatment, “Sign and Image: Representations of Plants on the </a:t>
            </a:r>
            <a:r>
              <a:rPr lang="en-US" sz="1200" kern="1200" baseline="0" dirty="0" err="1" smtClean="0">
                <a:solidFill>
                  <a:schemeClr val="tx1"/>
                </a:solidFill>
                <a:latin typeface="+mn-lt"/>
                <a:ea typeface="+mn-ea"/>
                <a:cs typeface="+mn-cs"/>
              </a:rPr>
              <a:t>Warka</a:t>
            </a:r>
            <a:r>
              <a:rPr lang="en-US" sz="1200" kern="1200" baseline="0" dirty="0" smtClean="0">
                <a:solidFill>
                  <a:schemeClr val="tx1"/>
                </a:solidFill>
                <a:latin typeface="+mn-lt"/>
                <a:ea typeface="+mn-ea"/>
                <a:cs typeface="+mn-cs"/>
              </a:rPr>
              <a:t> Vase of Early Mesopotamia,” </a:t>
            </a:r>
            <a:r>
              <a:rPr lang="en-US" sz="1200" kern="1200" dirty="0" smtClean="0">
                <a:solidFill>
                  <a:schemeClr val="tx1"/>
                </a:solidFill>
                <a:latin typeface="+mn-lt"/>
                <a:ea typeface="+mn-ea"/>
                <a:cs typeface="+mn-cs"/>
              </a:rPr>
              <a:t>by Naomi F. Miller</a:t>
            </a:r>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Philip </a:t>
            </a:r>
            <a:r>
              <a:rPr lang="en-US" sz="1200" kern="1200" dirty="0" smtClean="0">
                <a:solidFill>
                  <a:schemeClr val="tx1"/>
                </a:solidFill>
                <a:latin typeface="+mn-lt"/>
                <a:ea typeface="+mn-ea"/>
                <a:cs typeface="+mn-cs"/>
              </a:rPr>
              <a:t>Jones, and Holly Pittman. </a:t>
            </a:r>
            <a:r>
              <a:rPr lang="en-US" sz="1200" kern="1200" dirty="0" smtClean="0">
                <a:solidFill>
                  <a:schemeClr val="tx1"/>
                </a:solidFill>
                <a:latin typeface="+mn-lt"/>
                <a:ea typeface="+mn-ea"/>
                <a:cs typeface="+mn-cs"/>
              </a:rPr>
              <a:t>The longer</a:t>
            </a:r>
            <a:r>
              <a:rPr lang="en-US" sz="1200" kern="1200" baseline="0" dirty="0" smtClean="0">
                <a:solidFill>
                  <a:schemeClr val="tx1"/>
                </a:solidFill>
                <a:latin typeface="+mn-lt"/>
                <a:ea typeface="+mn-ea"/>
                <a:cs typeface="+mn-cs"/>
              </a:rPr>
              <a:t> manuscript will be posted online as soon as it is available. </a:t>
            </a:r>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original version was presented at the SAA in a symposium honoring Deborah M. Pearsall.</a:t>
            </a:r>
            <a:r>
              <a:rPr lang="en-US" sz="1200" kern="1200" baseline="0" dirty="0" smtClean="0">
                <a:solidFill>
                  <a:schemeClr val="tx1"/>
                </a:solidFill>
                <a:latin typeface="+mn-lt"/>
                <a:ea typeface="+mn-ea"/>
                <a:cs typeface="+mn-cs"/>
              </a:rPr>
              <a:t> </a:t>
            </a:r>
            <a:r>
              <a:rPr lang="en-US" sz="1200" kern="1200" baseline="0" smtClean="0">
                <a:solidFill>
                  <a:schemeClr val="tx1"/>
                </a:solidFill>
                <a:latin typeface="+mn-lt"/>
                <a:ea typeface="+mn-ea"/>
                <a:cs typeface="+mn-cs"/>
              </a:rPr>
              <a:t>© 2015, N.F</a:t>
            </a:r>
            <a:r>
              <a:rPr lang="en-US" sz="1200" kern="1200" baseline="0" dirty="0" smtClean="0">
                <a:solidFill>
                  <a:schemeClr val="tx1"/>
                </a:solidFill>
                <a:latin typeface="+mn-lt"/>
                <a:ea typeface="+mn-ea"/>
                <a:cs typeface="+mn-cs"/>
              </a:rPr>
              <a:t>. Miller, P.H. Jones, and H. Pittman</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D253EB5-C252-9A4E-8262-F6DF6B48209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slide 10 </a:t>
            </a:r>
          </a:p>
          <a:p>
            <a:r>
              <a:rPr lang="en-US" sz="1200" kern="1200" dirty="0" smtClean="0">
                <a:solidFill>
                  <a:schemeClr val="tx1"/>
                </a:solidFill>
                <a:latin typeface="+mn-lt"/>
                <a:ea typeface="+mn-ea"/>
                <a:cs typeface="+mn-cs"/>
              </a:rPr>
              <a:t>There is also an assortment of the motif carved on small cylinder seals. You can recognize the plant in the modern seal impressions from its cross-hatched head with vertical projections and a few linear leaves emerging from the stalk. Sometimes it is held as an offering and sometimes it emerges from the ground. </a:t>
            </a:r>
          </a:p>
          <a:p>
            <a:r>
              <a:rPr lang="en-US" sz="1200" kern="120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ED253EB5-C252-9A4E-8262-F6DF6B482098}"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slide 11</a:t>
            </a:r>
          </a:p>
          <a:p>
            <a:r>
              <a:rPr lang="en-US" sz="1200" kern="1200" dirty="0" smtClean="0">
                <a:solidFill>
                  <a:schemeClr val="tx1"/>
                </a:solidFill>
                <a:latin typeface="+mn-lt"/>
                <a:ea typeface="+mn-ea"/>
                <a:cs typeface="+mn-cs"/>
              </a:rPr>
              <a:t>The trident plant identification in the glyptic is not as certain, but here's a potential example on the bottom, right.</a:t>
            </a:r>
          </a:p>
          <a:p>
            <a:r>
              <a:rPr lang="en-US" sz="1200" kern="1200" dirty="0" smtClean="0">
                <a:solidFill>
                  <a:schemeClr val="tx1"/>
                </a:solidFill>
                <a:latin typeface="+mn-lt"/>
                <a:ea typeface="+mn-ea"/>
                <a:cs typeface="+mn-cs"/>
              </a:rPr>
              <a:t>	The next step after assembling the comparanda is to consider what the referent might be. Knight says, "An obvious place to begin … is with the details of the natural environment." This is theoretically sound from the perspective of an </a:t>
            </a:r>
            <a:r>
              <a:rPr lang="en-US" sz="1200" kern="1200" dirty="0" err="1" smtClean="0">
                <a:solidFill>
                  <a:schemeClr val="tx1"/>
                </a:solidFill>
                <a:latin typeface="+mn-lt"/>
                <a:ea typeface="+mn-ea"/>
                <a:cs typeface="+mn-cs"/>
              </a:rPr>
              <a:t>ethnobiologist</a:t>
            </a:r>
            <a:r>
              <a:rPr lang="en-US" sz="1200" kern="1200" dirty="0" smtClean="0">
                <a:solidFill>
                  <a:schemeClr val="tx1"/>
                </a:solidFill>
                <a:latin typeface="+mn-lt"/>
                <a:ea typeface="+mn-ea"/>
                <a:cs typeface="+mn-cs"/>
              </a:rPr>
              <a:t>, because we know that the classification of the natural world is not arbitrary. It's based on shared human perceptual abilities that cut across time and space. That is why it is reasonable to conclude that the minimal and most literal interpretation of the the lowest register of the </a:t>
            </a:r>
            <a:r>
              <a:rPr lang="en-US" sz="1200" kern="1200" dirty="0" err="1" smtClean="0">
                <a:solidFill>
                  <a:schemeClr val="tx1"/>
                </a:solidFill>
                <a:latin typeface="+mn-lt"/>
                <a:ea typeface="+mn-ea"/>
                <a:cs typeface="+mn-cs"/>
              </a:rPr>
              <a:t>Warka</a:t>
            </a:r>
            <a:r>
              <a:rPr lang="en-US" sz="1200" kern="1200" dirty="0" smtClean="0">
                <a:solidFill>
                  <a:schemeClr val="tx1"/>
                </a:solidFill>
                <a:latin typeface="+mn-lt"/>
                <a:ea typeface="+mn-ea"/>
                <a:cs typeface="+mn-cs"/>
              </a:rPr>
              <a:t> vase is that it shows water and two types of plants.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D253EB5-C252-9A4E-8262-F6DF6B482098}"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slide 12</a:t>
            </a:r>
          </a:p>
          <a:p>
            <a:r>
              <a:rPr lang="en-US" sz="1200" kern="1200" dirty="0" smtClean="0">
                <a:solidFill>
                  <a:schemeClr val="tx1"/>
                </a:solidFill>
                <a:latin typeface="+mn-lt"/>
                <a:ea typeface="+mn-ea"/>
                <a:cs typeface="+mn-cs"/>
              </a:rPr>
              <a:t>Since most of us have assumed that the cross-hatch plant is grain, and reeds are associated with water, we decided to compare the motif with the archaic signs for grain and reed. Miller had never been totally persuaded</a:t>
            </a:r>
            <a:r>
              <a:rPr lang="en-US" sz="1200" kern="1200" baseline="0" dirty="0" smtClean="0">
                <a:solidFill>
                  <a:schemeClr val="tx1"/>
                </a:solidFill>
                <a:latin typeface="+mn-lt"/>
                <a:ea typeface="+mn-ea"/>
                <a:cs typeface="+mn-cs"/>
              </a:rPr>
              <a:t> that the cross-hatched motif on the </a:t>
            </a:r>
            <a:r>
              <a:rPr lang="en-US" sz="1200" kern="1200" baseline="0" dirty="0" err="1" smtClean="0">
                <a:solidFill>
                  <a:schemeClr val="tx1"/>
                </a:solidFill>
                <a:latin typeface="+mn-lt"/>
                <a:ea typeface="+mn-ea"/>
                <a:cs typeface="+mn-cs"/>
              </a:rPr>
              <a:t>Warka</a:t>
            </a:r>
            <a:r>
              <a:rPr lang="en-US" sz="1200" kern="1200" baseline="0" dirty="0" smtClean="0">
                <a:solidFill>
                  <a:schemeClr val="tx1"/>
                </a:solidFill>
                <a:latin typeface="+mn-lt"/>
                <a:ea typeface="+mn-ea"/>
                <a:cs typeface="+mn-cs"/>
              </a:rPr>
              <a:t> Vase represented grain, because </a:t>
            </a:r>
            <a:r>
              <a:rPr lang="en-US" sz="1200" kern="1200" dirty="0" smtClean="0">
                <a:solidFill>
                  <a:schemeClr val="tx1"/>
                </a:solidFill>
                <a:latin typeface="+mn-lt"/>
                <a:ea typeface="+mn-ea"/>
                <a:cs typeface="+mn-cs"/>
              </a:rPr>
              <a:t>grain grows 2-ranked up the stalk. Here, you can see that the ŠE sign evokes an </a:t>
            </a:r>
            <a:r>
              <a:rPr lang="en-US" sz="1200" kern="1200" dirty="0" err="1" smtClean="0">
                <a:solidFill>
                  <a:schemeClr val="tx1"/>
                </a:solidFill>
                <a:latin typeface="+mn-lt"/>
                <a:ea typeface="+mn-ea"/>
                <a:cs typeface="+mn-cs"/>
              </a:rPr>
              <a:t>awned</a:t>
            </a:r>
            <a:r>
              <a:rPr lang="en-US" sz="1200" kern="1200" dirty="0" smtClean="0">
                <a:solidFill>
                  <a:schemeClr val="tx1"/>
                </a:solidFill>
                <a:latin typeface="+mn-lt"/>
                <a:ea typeface="+mn-ea"/>
                <a:cs typeface="+mn-cs"/>
              </a:rPr>
              <a:t> head of grain, like this head of wheat. The GI sign evokes a reed, with leaves jutting at an angle</a:t>
            </a:r>
            <a:r>
              <a:rPr lang="en-US" sz="1200" kern="1200" baseline="0" dirty="0" smtClean="0">
                <a:solidFill>
                  <a:schemeClr val="tx1"/>
                </a:solidFill>
                <a:latin typeface="+mn-lt"/>
                <a:ea typeface="+mn-ea"/>
                <a:cs typeface="+mn-cs"/>
              </a:rPr>
              <a:t> from the stem and a</a:t>
            </a:r>
            <a:r>
              <a:rPr lang="en-US" sz="1200" kern="1200" dirty="0" smtClean="0">
                <a:solidFill>
                  <a:schemeClr val="tx1"/>
                </a:solidFill>
                <a:latin typeface="+mn-lt"/>
                <a:ea typeface="+mn-ea"/>
                <a:cs typeface="+mn-cs"/>
              </a:rPr>
              <a:t> curving inflorescence. </a:t>
            </a:r>
          </a:p>
          <a:p>
            <a:r>
              <a:rPr lang="en-US" sz="1200" kern="1200" dirty="0" smtClean="0">
                <a:solidFill>
                  <a:schemeClr val="tx1"/>
                </a:solidFill>
                <a:latin typeface="+mn-lt"/>
                <a:ea typeface="+mn-ea"/>
                <a:cs typeface="+mn-cs"/>
              </a:rPr>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D253EB5-C252-9A4E-8262-F6DF6B482098}"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slide 13</a:t>
            </a:r>
          </a:p>
          <a:p>
            <a:r>
              <a:rPr lang="en-US" sz="1200" kern="1200" dirty="0" smtClean="0">
                <a:solidFill>
                  <a:schemeClr val="tx1"/>
                </a:solidFill>
                <a:latin typeface="+mn-lt"/>
                <a:ea typeface="+mn-ea"/>
                <a:cs typeface="+mn-cs"/>
              </a:rPr>
              <a:t>We were pretty happy that the cross-hatch plant matched the sign for the date palm. By the time we discovered that Mark </a:t>
            </a:r>
            <a:r>
              <a:rPr lang="en-US" sz="1200" kern="1200" dirty="0" err="1" smtClean="0">
                <a:solidFill>
                  <a:schemeClr val="tx1"/>
                </a:solidFill>
                <a:latin typeface="+mn-lt"/>
                <a:ea typeface="+mn-ea"/>
                <a:cs typeface="+mn-cs"/>
              </a:rPr>
              <a:t>Brandes</a:t>
            </a:r>
            <a:r>
              <a:rPr lang="en-US" sz="1200" kern="1200" dirty="0" smtClean="0">
                <a:solidFill>
                  <a:schemeClr val="tx1"/>
                </a:solidFill>
                <a:latin typeface="+mn-lt"/>
                <a:ea typeface="+mn-ea"/>
                <a:cs typeface="+mn-cs"/>
              </a:rPr>
              <a:t> had made the same observation in 1965, Miller had already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noticed sign no. 214,</a:t>
            </a:r>
            <a:r>
              <a:rPr lang="en-US" sz="1200" kern="1200" baseline="0" dirty="0" smtClean="0">
                <a:solidFill>
                  <a:schemeClr val="tx1"/>
                </a:solidFill>
                <a:latin typeface="+mn-lt"/>
                <a:ea typeface="+mn-ea"/>
                <a:cs typeface="+mn-cs"/>
              </a:rPr>
              <a:t> not available to </a:t>
            </a:r>
            <a:r>
              <a:rPr lang="en-US" sz="1200" kern="1200" baseline="0" dirty="0" err="1" smtClean="0">
                <a:solidFill>
                  <a:schemeClr val="tx1"/>
                </a:solidFill>
                <a:latin typeface="+mn-lt"/>
                <a:ea typeface="+mn-ea"/>
                <a:cs typeface="+mn-cs"/>
              </a:rPr>
              <a:t>Brandes</a:t>
            </a:r>
            <a:r>
              <a:rPr lang="en-US" sz="1200" kern="1200" dirty="0" smtClean="0">
                <a:solidFill>
                  <a:schemeClr val="tx1"/>
                </a:solidFill>
                <a:latin typeface="+mn-lt"/>
                <a:ea typeface="+mn-ea"/>
                <a:cs typeface="+mn-cs"/>
              </a:rPr>
              <a:t>. The archaic GIBIL sign seems an even better fit for the cross-hatch plant than GIŠIMMAR. The epigraphers are willing to assign a value to it, but they are not confident enough to say what it means. Nevertheless, the later cuneiform sign for GIBIL has been assigned a meaning. The Pennsylvania Sumerian Dictionary gives a definition of sprout or offshoot. Rather than assume the cross-hatch plant specifically represents a </a:t>
            </a:r>
            <a:r>
              <a:rPr lang="en-US" sz="1200" u="sng" kern="1200" dirty="0" smtClean="0">
                <a:solidFill>
                  <a:schemeClr val="tx1"/>
                </a:solidFill>
                <a:latin typeface="+mn-lt"/>
                <a:ea typeface="+mn-ea"/>
                <a:cs typeface="+mn-cs"/>
              </a:rPr>
              <a:t>date palm</a:t>
            </a:r>
            <a:r>
              <a:rPr lang="en-US" sz="1200" kern="1200" dirty="0" smtClean="0">
                <a:solidFill>
                  <a:schemeClr val="tx1"/>
                </a:solidFill>
                <a:latin typeface="+mn-lt"/>
                <a:ea typeface="+mn-ea"/>
                <a:cs typeface="+mn-cs"/>
              </a:rPr>
              <a:t> offshoot, we use the cuneiform definition of </a:t>
            </a:r>
            <a:r>
              <a:rPr lang="en-US" sz="1200" kern="1200" dirty="0" err="1" smtClean="0">
                <a:solidFill>
                  <a:schemeClr val="tx1"/>
                </a:solidFill>
                <a:latin typeface="+mn-lt"/>
                <a:ea typeface="+mn-ea"/>
                <a:cs typeface="+mn-cs"/>
              </a:rPr>
              <a:t>gibil</a:t>
            </a:r>
            <a:r>
              <a:rPr lang="en-US" sz="1200" kern="1200" dirty="0" smtClean="0">
                <a:solidFill>
                  <a:schemeClr val="tx1"/>
                </a:solidFill>
                <a:latin typeface="+mn-lt"/>
                <a:ea typeface="+mn-ea"/>
                <a:cs typeface="+mn-cs"/>
              </a:rPr>
              <a:t> as a hypothesis to be tested with our </a:t>
            </a:r>
            <a:r>
              <a:rPr lang="en-US" sz="1200" kern="1200" dirty="0" err="1" smtClean="0">
                <a:solidFill>
                  <a:schemeClr val="tx1"/>
                </a:solidFill>
                <a:latin typeface="+mn-lt"/>
                <a:ea typeface="+mn-ea"/>
                <a:cs typeface="+mn-cs"/>
              </a:rPr>
              <a:t>ethnobotanical</a:t>
            </a:r>
            <a:r>
              <a:rPr lang="en-US" sz="1200" kern="1200" dirty="0" smtClean="0">
                <a:solidFill>
                  <a:schemeClr val="tx1"/>
                </a:solidFill>
                <a:latin typeface="+mn-lt"/>
                <a:ea typeface="+mn-ea"/>
                <a:cs typeface="+mn-cs"/>
              </a:rPr>
              <a:t> understanding of palm cultivation.</a:t>
            </a:r>
            <a:r>
              <a:rPr lang="en-US" sz="1200" kern="1200" baseline="0" dirty="0" smtClean="0">
                <a:solidFill>
                  <a:schemeClr val="tx1"/>
                </a:solidFill>
                <a:latin typeface="+mn-lt"/>
                <a:ea typeface="+mn-ea"/>
                <a:cs typeface="+mn-cs"/>
              </a:rPr>
              <a:t> [Note: In the finished article, the </a:t>
            </a:r>
            <a:r>
              <a:rPr lang="en-US" sz="1200" kern="1200" baseline="0" dirty="0" err="1" smtClean="0">
                <a:solidFill>
                  <a:schemeClr val="tx1"/>
                </a:solidFill>
                <a:latin typeface="+mn-lt"/>
                <a:ea typeface="+mn-ea"/>
                <a:cs typeface="+mn-cs"/>
              </a:rPr>
              <a:t>sumerologist</a:t>
            </a:r>
            <a:r>
              <a:rPr lang="en-US" sz="1200" kern="1200" baseline="0" dirty="0" smtClean="0">
                <a:solidFill>
                  <a:schemeClr val="tx1"/>
                </a:solidFill>
                <a:latin typeface="+mn-lt"/>
                <a:ea typeface="+mn-ea"/>
                <a:cs typeface="+mn-cs"/>
              </a:rPr>
              <a:t> on our team, Philip H. Jones, will be presenting a much more detailed discussion of the later meaning of the word ‘</a:t>
            </a:r>
            <a:r>
              <a:rPr lang="en-US" sz="1200" kern="1200" baseline="0" dirty="0" err="1" smtClean="0">
                <a:solidFill>
                  <a:schemeClr val="tx1"/>
                </a:solidFill>
                <a:latin typeface="+mn-lt"/>
                <a:ea typeface="+mn-ea"/>
                <a:cs typeface="+mn-cs"/>
              </a:rPr>
              <a:t>gibil</a:t>
            </a:r>
            <a:r>
              <a:rPr lang="en-US" sz="1200" kern="1200" baseline="0" dirty="0" smtClean="0">
                <a:solidFill>
                  <a:schemeClr val="tx1"/>
                </a:solidFill>
                <a:latin typeface="+mn-lt"/>
                <a:ea typeface="+mn-ea"/>
                <a:cs typeface="+mn-cs"/>
              </a:rPr>
              <a:t>’ and its connection to the sign.]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D253EB5-C252-9A4E-8262-F6DF6B482098}"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slide 14</a:t>
            </a:r>
          </a:p>
          <a:p>
            <a:r>
              <a:rPr lang="en-US" sz="1200" kern="1200" dirty="0" smtClean="0">
                <a:solidFill>
                  <a:schemeClr val="tx1"/>
                </a:solidFill>
                <a:latin typeface="+mn-lt"/>
                <a:ea typeface="+mn-ea"/>
                <a:cs typeface="+mn-cs"/>
              </a:rPr>
              <a:t>Date palms are </a:t>
            </a:r>
            <a:r>
              <a:rPr lang="en-US" sz="1200" kern="1200" dirty="0" err="1" smtClean="0">
                <a:solidFill>
                  <a:schemeClr val="tx1"/>
                </a:solidFill>
                <a:latin typeface="+mn-lt"/>
                <a:ea typeface="+mn-ea"/>
                <a:cs typeface="+mn-cs"/>
              </a:rPr>
              <a:t>dioecious</a:t>
            </a:r>
            <a:r>
              <a:rPr lang="en-US" sz="1200" kern="1200" dirty="0" smtClean="0">
                <a:solidFill>
                  <a:schemeClr val="tx1"/>
                </a:solidFill>
                <a:latin typeface="+mn-lt"/>
                <a:ea typeface="+mn-ea"/>
                <a:cs typeface="+mn-cs"/>
              </a:rPr>
              <a:t>, which means they have male and female flowers. In the wild, half of the trees are male and half are female. In an orchard, you need one male tree to pollinate about 50 female trees. It's the female trees that produce the fruit. If you grow dates from seed, their offspring will have unpredictable traits. Therefore, date varieties are maintained by </a:t>
            </a:r>
            <a:r>
              <a:rPr lang="en-US" sz="1200" kern="1200" dirty="0" err="1" smtClean="0">
                <a:solidFill>
                  <a:schemeClr val="tx1"/>
                </a:solidFill>
                <a:latin typeface="+mn-lt"/>
                <a:ea typeface="+mn-ea"/>
                <a:cs typeface="+mn-cs"/>
              </a:rPr>
              <a:t>clonal</a:t>
            </a:r>
            <a:r>
              <a:rPr lang="en-US" sz="1200" kern="1200" dirty="0" smtClean="0">
                <a:solidFill>
                  <a:schemeClr val="tx1"/>
                </a:solidFill>
                <a:latin typeface="+mn-lt"/>
                <a:ea typeface="+mn-ea"/>
                <a:cs typeface="+mn-cs"/>
              </a:rPr>
              <a:t> propagation of offshoots. It also may be significant for us that there are some male plants whose pollen is particularly valuable, and they are clonally propagated, too. </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D253EB5-C252-9A4E-8262-F6DF6B482098}"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slide 14a</a:t>
            </a:r>
          </a:p>
          <a:p>
            <a:r>
              <a:rPr lang="en-US" sz="1200" kern="1200" dirty="0" smtClean="0">
                <a:solidFill>
                  <a:schemeClr val="tx1"/>
                </a:solidFill>
                <a:latin typeface="+mn-lt"/>
                <a:ea typeface="+mn-ea"/>
                <a:cs typeface="+mn-cs"/>
              </a:rPr>
              <a:t>In</a:t>
            </a:r>
            <a:r>
              <a:rPr lang="en-US" sz="1200" kern="1200" baseline="0" dirty="0" smtClean="0">
                <a:solidFill>
                  <a:schemeClr val="tx1"/>
                </a:solidFill>
                <a:latin typeface="+mn-lt"/>
                <a:ea typeface="+mn-ea"/>
                <a:cs typeface="+mn-cs"/>
              </a:rPr>
              <a:t> February, 2015, Miller had the opportunity to visit a date palm grove in Sudan that is cultivated without mechanization. Notice the cross-hatched appearance left</a:t>
            </a:r>
            <a:r>
              <a:rPr lang="en-US" sz="1200" kern="1200" baseline="0" dirty="0" smtClean="0">
                <a:solidFill>
                  <a:schemeClr val="tx1"/>
                </a:solidFill>
                <a:latin typeface="+mn-lt"/>
                <a:ea typeface="+mn-ea"/>
                <a:cs typeface="+mn-cs"/>
              </a:rPr>
              <a:t> at the bases </a:t>
            </a:r>
            <a:r>
              <a:rPr lang="en-US" sz="1200" kern="1200" baseline="0" dirty="0" smtClean="0">
                <a:solidFill>
                  <a:schemeClr val="tx1"/>
                </a:solidFill>
                <a:latin typeface="+mn-lt"/>
                <a:ea typeface="+mn-ea"/>
                <a:cs typeface="+mn-cs"/>
              </a:rPr>
              <a:t>of the leaves. A date farmer demonstrated that the</a:t>
            </a:r>
            <a:r>
              <a:rPr lang="en-US" sz="1200" kern="1200" baseline="0" dirty="0" smtClean="0">
                <a:solidFill>
                  <a:schemeClr val="tx1"/>
                </a:solidFill>
                <a:latin typeface="+mn-lt"/>
                <a:ea typeface="+mn-ea"/>
                <a:cs typeface="+mn-cs"/>
              </a:rPr>
              <a:t> palm fronds </a:t>
            </a:r>
            <a:r>
              <a:rPr lang="en-US" sz="1200" kern="1200" baseline="0" dirty="0" smtClean="0">
                <a:solidFill>
                  <a:schemeClr val="tx1"/>
                </a:solidFill>
                <a:latin typeface="+mn-lt"/>
                <a:ea typeface="+mn-ea"/>
                <a:cs typeface="+mn-cs"/>
              </a:rPr>
              <a:t>are cut off to make it </a:t>
            </a:r>
            <a:r>
              <a:rPr lang="en-US" sz="1200" kern="1200" baseline="0" dirty="0" smtClean="0">
                <a:solidFill>
                  <a:schemeClr val="tx1"/>
                </a:solidFill>
                <a:latin typeface="+mn-lt"/>
                <a:ea typeface="+mn-ea"/>
                <a:cs typeface="+mn-cs"/>
              </a:rPr>
              <a:t>easier </a:t>
            </a:r>
            <a:r>
              <a:rPr lang="en-US" sz="1200" kern="1200" baseline="0" dirty="0" smtClean="0">
                <a:solidFill>
                  <a:schemeClr val="tx1"/>
                </a:solidFill>
                <a:latin typeface="+mn-lt"/>
                <a:ea typeface="+mn-ea"/>
                <a:cs typeface="+mn-cs"/>
              </a:rPr>
              <a:t>to climb </a:t>
            </a:r>
            <a:r>
              <a:rPr lang="en-US" sz="1200" kern="1200" baseline="0" dirty="0" smtClean="0">
                <a:solidFill>
                  <a:schemeClr val="tx1"/>
                </a:solidFill>
                <a:latin typeface="+mn-lt"/>
                <a:ea typeface="+mn-ea"/>
                <a:cs typeface="+mn-cs"/>
              </a:rPr>
              <a:t>the </a:t>
            </a:r>
            <a:r>
              <a:rPr lang="en-US" sz="1200" kern="1200" baseline="0" dirty="0" smtClean="0">
                <a:solidFill>
                  <a:schemeClr val="tx1"/>
                </a:solidFill>
                <a:latin typeface="+mn-lt"/>
                <a:ea typeface="+mn-ea"/>
                <a:cs typeface="+mn-cs"/>
              </a:rPr>
              <a:t>tree.</a:t>
            </a:r>
            <a:endParaRPr lang="en-US" sz="1200" kern="1200" dirty="0" smtClean="0">
              <a:solidFill>
                <a:schemeClr val="tx1"/>
              </a:solidFill>
              <a:latin typeface="+mn-lt"/>
              <a:ea typeface="+mn-ea"/>
              <a:cs typeface="+mn-cs"/>
            </a:endParaRP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D253EB5-C252-9A4E-8262-F6DF6B482098}"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slide 16</a:t>
            </a:r>
          </a:p>
          <a:p>
            <a:r>
              <a:rPr lang="en-US" sz="1200" kern="1200" dirty="0" smtClean="0">
                <a:solidFill>
                  <a:schemeClr val="tx1"/>
                </a:solidFill>
                <a:latin typeface="+mn-lt"/>
                <a:ea typeface="+mn-ea"/>
                <a:cs typeface="+mn-cs"/>
              </a:rPr>
              <a:t>Date palms are woody monocots, like bamboo. They do not form annual rings, but as they grow, the palm fronds emerge in a spiral up the trunk. As the leaves fall off or are trimmed under cultivation, the leaf bases give the trunk a </a:t>
            </a:r>
            <a:r>
              <a:rPr lang="en-US" sz="1200" kern="1200" dirty="0" err="1" smtClean="0">
                <a:solidFill>
                  <a:schemeClr val="tx1"/>
                </a:solidFill>
                <a:latin typeface="+mn-lt"/>
                <a:ea typeface="+mn-ea"/>
                <a:cs typeface="+mn-cs"/>
              </a:rPr>
              <a:t>characterstic</a:t>
            </a:r>
            <a:r>
              <a:rPr lang="en-US" sz="1200" kern="1200" dirty="0" smtClean="0">
                <a:solidFill>
                  <a:schemeClr val="tx1"/>
                </a:solidFill>
                <a:latin typeface="+mn-lt"/>
                <a:ea typeface="+mn-ea"/>
                <a:cs typeface="+mn-cs"/>
              </a:rPr>
              <a:t> cross-hatched appearance, which is a very salient for its identification.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Ethnographic analogy certainly supports the identification of the cross-hatch plant as a date palm offshoot.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D253EB5-C252-9A4E-8262-F6DF6B482098}"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slide 17</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Mesopotamia</a:t>
            </a:r>
            <a:r>
              <a:rPr lang="en-US" sz="1200" kern="1200" baseline="0" dirty="0" smtClean="0">
                <a:solidFill>
                  <a:schemeClr val="tx1"/>
                </a:solidFill>
                <a:latin typeface="+mn-lt"/>
                <a:ea typeface="+mn-ea"/>
                <a:cs typeface="+mn-cs"/>
              </a:rPr>
              <a:t> has not produced a lot of </a:t>
            </a:r>
            <a:r>
              <a:rPr lang="en-US" sz="1200" kern="1200" dirty="0" smtClean="0">
                <a:solidFill>
                  <a:schemeClr val="tx1"/>
                </a:solidFill>
                <a:latin typeface="+mn-lt"/>
                <a:ea typeface="+mn-ea"/>
                <a:cs typeface="+mn-cs"/>
              </a:rPr>
              <a:t>archaeobotanical evidence, but both wood and date pits have been reported for pre-Uruk sites. So it is safe to say that the date palm was known in Mesopotamia, where it would have grown in irrigated groves and gardens.</a:t>
            </a:r>
          </a:p>
          <a:p>
            <a:r>
              <a:rPr lang="en-US" sz="1200" kern="1200" dirty="0" smtClean="0">
                <a:solidFill>
                  <a:schemeClr val="tx1"/>
                </a:solidFill>
                <a:latin typeface="+mn-lt"/>
                <a:ea typeface="+mn-ea"/>
                <a:cs typeface="+mn-cs"/>
              </a:rPr>
              <a:t>	We know that the date continued to be important economically, as it is to this day, but the cross-hatch plant motif drops out of Mesopotamian </a:t>
            </a:r>
            <a:r>
              <a:rPr lang="en-US" sz="1200" u="sng" kern="1200" dirty="0" smtClean="0">
                <a:solidFill>
                  <a:schemeClr val="tx1"/>
                </a:solidFill>
                <a:latin typeface="+mn-lt"/>
                <a:ea typeface="+mn-ea"/>
                <a:cs typeface="+mn-cs"/>
              </a:rPr>
              <a:t>iconography</a:t>
            </a:r>
            <a:r>
              <a:rPr lang="en-US" sz="1200" kern="1200" dirty="0" smtClean="0">
                <a:solidFill>
                  <a:schemeClr val="tx1"/>
                </a:solidFill>
                <a:latin typeface="+mn-lt"/>
                <a:ea typeface="+mn-ea"/>
                <a:cs typeface="+mn-cs"/>
              </a:rPr>
              <a:t> by the mid-3rd millennium BC. In order to connect the iconography of the </a:t>
            </a:r>
            <a:r>
              <a:rPr lang="en-US" sz="1200" kern="1200" dirty="0" err="1" smtClean="0">
                <a:solidFill>
                  <a:schemeClr val="tx1"/>
                </a:solidFill>
                <a:latin typeface="+mn-lt"/>
                <a:ea typeface="+mn-ea"/>
                <a:cs typeface="+mn-cs"/>
              </a:rPr>
              <a:t>Warka</a:t>
            </a:r>
            <a:r>
              <a:rPr lang="en-US" sz="1200" kern="1200" dirty="0" smtClean="0">
                <a:solidFill>
                  <a:schemeClr val="tx1"/>
                </a:solidFill>
                <a:latin typeface="+mn-lt"/>
                <a:ea typeface="+mn-ea"/>
                <a:cs typeface="+mn-cs"/>
              </a:rPr>
              <a:t> vase to later narrative traditions, we must demonstrate continuity in the </a:t>
            </a:r>
            <a:r>
              <a:rPr lang="en-US" sz="1200" u="sng" kern="1200" dirty="0" smtClean="0">
                <a:solidFill>
                  <a:schemeClr val="tx1"/>
                </a:solidFill>
                <a:latin typeface="+mn-lt"/>
                <a:ea typeface="+mn-ea"/>
                <a:cs typeface="+mn-cs"/>
              </a:rPr>
              <a:t>symbolic </a:t>
            </a:r>
            <a:r>
              <a:rPr lang="en-US" sz="1200" kern="1200" dirty="0" smtClean="0">
                <a:solidFill>
                  <a:schemeClr val="tx1"/>
                </a:solidFill>
                <a:latin typeface="+mn-lt"/>
                <a:ea typeface="+mn-ea"/>
                <a:cs typeface="+mn-cs"/>
              </a:rPr>
              <a:t>importance of the date palm, too.</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Oueli</a:t>
            </a:r>
            <a:r>
              <a:rPr lang="en-US" sz="1200" kern="1200" dirty="0" smtClean="0">
                <a:solidFill>
                  <a:schemeClr val="tx1"/>
                </a:solidFill>
                <a:latin typeface="+mn-lt"/>
                <a:ea typeface="+mn-ea"/>
                <a:cs typeface="+mn-cs"/>
              </a:rPr>
              <a:t> (wood; Neef1991) and </a:t>
            </a:r>
            <a:r>
              <a:rPr lang="en-US" sz="1200" kern="1200" dirty="0" err="1" smtClean="0">
                <a:solidFill>
                  <a:schemeClr val="tx1"/>
                </a:solidFill>
                <a:latin typeface="+mn-lt"/>
                <a:ea typeface="+mn-ea"/>
                <a:cs typeface="+mn-cs"/>
              </a:rPr>
              <a:t>Eridu</a:t>
            </a:r>
            <a:r>
              <a:rPr lang="en-US" sz="1200" kern="1200" dirty="0" smtClean="0">
                <a:solidFill>
                  <a:schemeClr val="tx1"/>
                </a:solidFill>
                <a:latin typeface="+mn-lt"/>
                <a:ea typeface="+mn-ea"/>
                <a:cs typeface="+mn-cs"/>
              </a:rPr>
              <a:t> (stones; </a:t>
            </a:r>
            <a:r>
              <a:rPr lang="en-US" sz="1200" kern="1200" dirty="0" err="1" smtClean="0">
                <a:solidFill>
                  <a:schemeClr val="tx1"/>
                </a:solidFill>
                <a:latin typeface="+mn-lt"/>
                <a:ea typeface="+mn-ea"/>
                <a:cs typeface="+mn-cs"/>
              </a:rPr>
              <a:t>Gillet</a:t>
            </a:r>
            <a:r>
              <a:rPr lang="en-US" sz="1200" kern="1200" dirty="0" smtClean="0">
                <a:solidFill>
                  <a:schemeClr val="tx1"/>
                </a:solidFill>
                <a:latin typeface="+mn-lt"/>
                <a:ea typeface="+mn-ea"/>
                <a:cs typeface="+mn-cs"/>
              </a:rPr>
              <a:t> 1976)</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D253EB5-C252-9A4E-8262-F6DF6B482098}"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slide 18</a:t>
            </a:r>
          </a:p>
          <a:p>
            <a:r>
              <a:rPr lang="en-US" sz="1200" kern="1200" dirty="0" smtClean="0">
                <a:solidFill>
                  <a:schemeClr val="tx1"/>
                </a:solidFill>
                <a:latin typeface="+mn-lt"/>
                <a:ea typeface="+mn-ea"/>
                <a:cs typeface="+mn-cs"/>
              </a:rPr>
              <a:t>And we can do that. It shows up in the Royal tombs of Ur. [There's Ur just to the southeast of Uruk]. </a:t>
            </a:r>
          </a:p>
          <a:p>
            <a:r>
              <a:rPr lang="en-US" sz="1200" kern="120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ED253EB5-C252-9A4E-8262-F6DF6B482098}"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slide 19</a:t>
            </a:r>
          </a:p>
          <a:p>
            <a:r>
              <a:rPr lang="en-US" sz="1200" kern="1200" dirty="0" smtClean="0">
                <a:solidFill>
                  <a:schemeClr val="tx1"/>
                </a:solidFill>
                <a:latin typeface="+mn-lt"/>
                <a:ea typeface="+mn-ea"/>
                <a:cs typeface="+mn-cs"/>
              </a:rPr>
              <a:t>The so-called diadem of Ur dates to about 2500 BC, and has a bunch of plant and animal forms.</a:t>
            </a:r>
          </a:p>
          <a:p>
            <a:r>
              <a:rPr lang="en-US" sz="1200" kern="1200" dirty="0" smtClean="0">
                <a:solidFill>
                  <a:schemeClr val="tx1"/>
                </a:solidFill>
                <a:latin typeface="+mn-lt"/>
                <a:ea typeface="+mn-ea"/>
                <a:cs typeface="+mn-cs"/>
              </a:rPr>
              <a:t> </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D253EB5-C252-9A4E-8262-F6DF6B482098}"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slide 2</a:t>
            </a:r>
          </a:p>
          <a:p>
            <a:r>
              <a:rPr lang="en-US" sz="1200" kern="1200" dirty="0" smtClean="0">
                <a:solidFill>
                  <a:schemeClr val="tx1"/>
                </a:solidFill>
                <a:latin typeface="+mn-lt"/>
                <a:ea typeface="+mn-ea"/>
                <a:cs typeface="+mn-cs"/>
              </a:rPr>
              <a:t>	The </a:t>
            </a:r>
            <a:r>
              <a:rPr lang="en-US" sz="1200" kern="1200" dirty="0" err="1" smtClean="0">
                <a:solidFill>
                  <a:schemeClr val="tx1"/>
                </a:solidFill>
                <a:latin typeface="+mn-lt"/>
                <a:ea typeface="+mn-ea"/>
                <a:cs typeface="+mn-cs"/>
              </a:rPr>
              <a:t>Warka</a:t>
            </a:r>
            <a:r>
              <a:rPr lang="en-US" sz="1200" kern="1200" dirty="0" smtClean="0">
                <a:solidFill>
                  <a:schemeClr val="tx1"/>
                </a:solidFill>
                <a:latin typeface="+mn-lt"/>
                <a:ea typeface="+mn-ea"/>
                <a:cs typeface="+mn-cs"/>
              </a:rPr>
              <a:t> vase is one of the most important artifacts of ancient Mesopotamia. It is about a meter tall and is made of alabaster. It was probably part of a votive offering to </a:t>
            </a:r>
            <a:r>
              <a:rPr lang="en-US" sz="1200" kern="1200" dirty="0" smtClean="0">
                <a:solidFill>
                  <a:schemeClr val="tx1"/>
                </a:solidFill>
                <a:latin typeface="+mn-lt"/>
                <a:ea typeface="+mn-ea"/>
                <a:cs typeface="+mn-cs"/>
              </a:rPr>
              <a:t>Inana</a:t>
            </a:r>
            <a:r>
              <a:rPr lang="en-US" sz="1200" kern="1200" dirty="0" smtClean="0">
                <a:solidFill>
                  <a:schemeClr val="tx1"/>
                </a:solidFill>
                <a:latin typeface="+mn-lt"/>
                <a:ea typeface="+mn-ea"/>
                <a:cs typeface="+mn-cs"/>
              </a:rPr>
              <a:t>, who was the chief goddess of Mesopotamia, because it was found in her temple in the city of Uruk in a deposit dating to about 3200 BC. </a:t>
            </a:r>
          </a:p>
          <a:p>
            <a:r>
              <a:rPr lang="en-US" sz="1200" kern="1200" dirty="0" smtClean="0">
                <a:solidFill>
                  <a:schemeClr val="tx1"/>
                </a:solidFill>
                <a:latin typeface="+mn-lt"/>
                <a:ea typeface="+mn-ea"/>
                <a:cs typeface="+mn-cs"/>
              </a:rPr>
              <a:t> 	The carving on the vase presents a complex iconographic composition. Epigraphers and art historians continue to debate whether it depicts aspects of the</a:t>
            </a:r>
            <a:r>
              <a:rPr lang="en-US"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Inana </a:t>
            </a:r>
            <a:r>
              <a:rPr lang="en-US" sz="1200" kern="1200" baseline="0" dirty="0" smtClean="0">
                <a:solidFill>
                  <a:schemeClr val="tx1"/>
                </a:solidFill>
                <a:latin typeface="+mn-lt"/>
                <a:ea typeface="+mn-ea"/>
                <a:cs typeface="+mn-cs"/>
              </a:rPr>
              <a:t>cycle of stories that appear</a:t>
            </a:r>
            <a:r>
              <a:rPr lang="en-US" sz="1200" kern="1200" dirty="0" smtClean="0">
                <a:solidFill>
                  <a:schemeClr val="tx1"/>
                </a:solidFill>
                <a:latin typeface="+mn-lt"/>
                <a:ea typeface="+mn-ea"/>
                <a:cs typeface="+mn-cs"/>
              </a:rPr>
              <a:t> in literary texts from over a thousand years later. Scholars are divided </a:t>
            </a:r>
            <a:r>
              <a:rPr lang="en-US" sz="1200" kern="1200" dirty="0" smtClean="0">
                <a:solidFill>
                  <a:schemeClr val="tx1"/>
                </a:solidFill>
                <a:latin typeface="+mn-lt"/>
                <a:ea typeface="+mn-ea"/>
                <a:cs typeface="+mn-cs"/>
              </a:rPr>
              <a:t>over whether it concerns </a:t>
            </a:r>
            <a:r>
              <a:rPr lang="en-US" sz="1200" kern="1200" dirty="0" smtClean="0">
                <a:solidFill>
                  <a:schemeClr val="tx1"/>
                </a:solidFill>
                <a:latin typeface="+mn-lt"/>
                <a:ea typeface="+mn-ea"/>
                <a:cs typeface="+mn-cs"/>
              </a:rPr>
              <a:t>the renewal of fertility and abundance or the transfer of political power from the divine to human worlds. The Vase appears to depict a ritual, either</a:t>
            </a:r>
            <a:r>
              <a:rPr lang="en-US" sz="1200" kern="1200" baseline="0" dirty="0" smtClean="0">
                <a:solidFill>
                  <a:schemeClr val="tx1"/>
                </a:solidFill>
                <a:latin typeface="+mn-lt"/>
                <a:ea typeface="+mn-ea"/>
                <a:cs typeface="+mn-cs"/>
              </a:rPr>
              <a:t> real or </a:t>
            </a:r>
            <a:r>
              <a:rPr lang="en-US" sz="1200" kern="1200" baseline="0" dirty="0" smtClean="0">
                <a:solidFill>
                  <a:schemeClr val="tx1"/>
                </a:solidFill>
                <a:latin typeface="+mn-lt"/>
                <a:ea typeface="+mn-ea"/>
                <a:cs typeface="+mn-cs"/>
              </a:rPr>
              <a:t>mythic.</a:t>
            </a:r>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Regardless, the imagery shows a narrative progression: alternating rams and ewes walk to the right at the base, men bearing baskets walk to the left in the middle, and in the upper register</a:t>
            </a:r>
            <a:r>
              <a:rPr lang="en-US" sz="1200" kern="1200" dirty="0" smtClean="0">
                <a:solidFill>
                  <a:schemeClr val="tx1"/>
                </a:solidFill>
                <a:latin typeface="+mn-lt"/>
                <a:ea typeface="+mn-ea"/>
                <a:cs typeface="+mn-cs"/>
              </a:rPr>
              <a:t> male figures facing right presents</a:t>
            </a:r>
            <a:r>
              <a:rPr lang="en-US" sz="1200" kern="1200" baseline="0" dirty="0" smtClean="0">
                <a:solidFill>
                  <a:schemeClr val="tx1"/>
                </a:solidFill>
                <a:latin typeface="+mn-lt"/>
                <a:ea typeface="+mn-ea"/>
                <a:cs typeface="+mn-cs"/>
              </a:rPr>
              <a:t> cloth and a</a:t>
            </a:r>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basket to a female figure as the final scene. Other interpretations of the vase are consistent with this basic scheme. </a:t>
            </a:r>
            <a:r>
              <a:rPr lang="en-US" sz="1200" kern="1200" dirty="0" err="1" smtClean="0">
                <a:solidFill>
                  <a:schemeClr val="tx1"/>
                </a:solidFill>
                <a:latin typeface="+mn-lt"/>
                <a:ea typeface="+mn-ea"/>
                <a:cs typeface="+mn-cs"/>
              </a:rPr>
              <a:t>Bernbeck</a:t>
            </a:r>
            <a:r>
              <a:rPr lang="en-US" sz="1200" kern="1200" dirty="0" smtClean="0">
                <a:solidFill>
                  <a:schemeClr val="tx1"/>
                </a:solidFill>
                <a:latin typeface="+mn-lt"/>
                <a:ea typeface="+mn-ea"/>
                <a:cs typeface="+mn-cs"/>
              </a:rPr>
              <a:t> and Pollock have given it a political economy spin, pointing out that the basal</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water, plants and animals support the agricultural laboring class in the middle. And the laborers pay homage and tribute to the elite at the top. Winter points out that the imagery of nature's bounty can be seen as a celebration of fertility and abundance. </a:t>
            </a:r>
            <a:r>
              <a:rPr lang="en-US" sz="1200" kern="1200" dirty="0" err="1" smtClean="0">
                <a:solidFill>
                  <a:schemeClr val="tx1"/>
                </a:solidFill>
                <a:latin typeface="+mn-lt"/>
                <a:ea typeface="+mn-ea"/>
                <a:cs typeface="+mn-cs"/>
              </a:rPr>
              <a:t>Bahrani</a:t>
            </a:r>
            <a:r>
              <a:rPr lang="en-US" sz="1200" kern="1200" dirty="0" smtClean="0">
                <a:solidFill>
                  <a:schemeClr val="tx1"/>
                </a:solidFill>
                <a:latin typeface="+mn-lt"/>
                <a:ea typeface="+mn-ea"/>
                <a:cs typeface="+mn-cs"/>
              </a:rPr>
              <a:t> suggests that the vase may have been used in a ritual and also be a self-referential representation of that very ritual. Most scholars, including us, have assumed that the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plant tier shows wheat or barley and some other</a:t>
            </a:r>
            <a:r>
              <a:rPr lang="en-US" sz="1200" kern="1200" baseline="0" dirty="0" smtClean="0">
                <a:solidFill>
                  <a:schemeClr val="tx1"/>
                </a:solidFill>
                <a:latin typeface="+mn-lt"/>
                <a:ea typeface="+mn-ea"/>
                <a:cs typeface="+mn-cs"/>
              </a:rPr>
              <a:t> plant. In this paper we will show that correct identification of the plants allows a more nuanced understanding of the composition.</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Suter</a:t>
            </a:r>
            <a:r>
              <a:rPr lang="en-US" sz="1200" kern="1200" dirty="0" smtClean="0">
                <a:solidFill>
                  <a:schemeClr val="tx1"/>
                </a:solidFill>
                <a:latin typeface="+mn-lt"/>
                <a:ea typeface="+mn-ea"/>
                <a:cs typeface="+mn-cs"/>
              </a:rPr>
              <a:t> 2014</a:t>
            </a:r>
          </a:p>
          <a:p>
            <a:r>
              <a:rPr lang="en-US" sz="1200" kern="1200" dirty="0" err="1" smtClean="0">
                <a:solidFill>
                  <a:schemeClr val="tx1"/>
                </a:solidFill>
                <a:latin typeface="+mn-lt"/>
                <a:ea typeface="+mn-ea"/>
                <a:cs typeface="+mn-cs"/>
              </a:rPr>
              <a:t>Bernbeck</a:t>
            </a:r>
            <a:r>
              <a:rPr lang="en-US" sz="1200" kern="1200" dirty="0" smtClean="0">
                <a:solidFill>
                  <a:schemeClr val="tx1"/>
                </a:solidFill>
                <a:latin typeface="+mn-lt"/>
                <a:ea typeface="+mn-ea"/>
                <a:cs typeface="+mn-cs"/>
              </a:rPr>
              <a:t> and Pollock 2006</a:t>
            </a:r>
          </a:p>
          <a:p>
            <a:r>
              <a:rPr lang="en-US" sz="1200" kern="1200" dirty="0" smtClean="0">
                <a:solidFill>
                  <a:schemeClr val="tx1"/>
                </a:solidFill>
                <a:latin typeface="+mn-lt"/>
                <a:ea typeface="+mn-ea"/>
                <a:cs typeface="+mn-cs"/>
              </a:rPr>
              <a:t>Winter 2006</a:t>
            </a:r>
          </a:p>
          <a:p>
            <a:r>
              <a:rPr lang="en-US" sz="1200" kern="1200" dirty="0" err="1" smtClean="0">
                <a:solidFill>
                  <a:schemeClr val="tx1"/>
                </a:solidFill>
                <a:latin typeface="+mn-lt"/>
                <a:ea typeface="+mn-ea"/>
                <a:cs typeface="+mn-cs"/>
              </a:rPr>
              <a:t>Bahrani</a:t>
            </a:r>
            <a:r>
              <a:rPr lang="en-US" sz="1200" kern="1200" dirty="0" smtClean="0">
                <a:solidFill>
                  <a:schemeClr val="tx1"/>
                </a:solidFill>
                <a:latin typeface="+mn-lt"/>
                <a:ea typeface="+mn-ea"/>
                <a:cs typeface="+mn-cs"/>
              </a:rPr>
              <a:t> 2002</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D253EB5-C252-9A4E-8262-F6DF6B48209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slide 20</a:t>
            </a:r>
          </a:p>
          <a:p>
            <a:r>
              <a:rPr lang="en-US" sz="1200" kern="1200" dirty="0" smtClean="0">
                <a:solidFill>
                  <a:schemeClr val="tx1"/>
                </a:solidFill>
                <a:latin typeface="+mn-lt"/>
                <a:ea typeface="+mn-ea"/>
                <a:cs typeface="+mn-cs"/>
              </a:rPr>
              <a:t>For many years, the plant pendants were mounted upside down in the Penn Museum display case. </a:t>
            </a:r>
          </a:p>
          <a:p>
            <a:r>
              <a:rPr lang="en-US" sz="1200" kern="120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ED253EB5-C252-9A4E-8262-F6DF6B482098}"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slide 21</a:t>
            </a:r>
          </a:p>
          <a:p>
            <a:r>
              <a:rPr lang="en-US" sz="1200" kern="1200" dirty="0" smtClean="0">
                <a:solidFill>
                  <a:schemeClr val="tx1"/>
                </a:solidFill>
                <a:latin typeface="+mn-lt"/>
                <a:ea typeface="+mn-ea"/>
                <a:cs typeface="+mn-cs"/>
              </a:rPr>
              <a:t>Now that we know the items come from several different pieces of jewelry, it's easy to see that the pendants represent the male and female inflorescences of the date palm.</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D253EB5-C252-9A4E-8262-F6DF6B482098}"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slide 22</a:t>
            </a:r>
          </a:p>
          <a:p>
            <a:r>
              <a:rPr lang="en-US" sz="1200" kern="1200" dirty="0" smtClean="0">
                <a:solidFill>
                  <a:schemeClr val="tx1"/>
                </a:solidFill>
                <a:latin typeface="+mn-lt"/>
                <a:ea typeface="+mn-ea"/>
                <a:cs typeface="+mn-cs"/>
              </a:rPr>
              <a:t>By 2000 BC, the two systems of narrative representation had fully differentiated. Images come to illustrate or reference stories that had previously been transmitted orally. Those stories came to be recorded in words written in cuneiform. The  Inana stories are among the most fundamental to Mesopotamian civilization. They deal with life and death, and they are linked with the idea of fertility in both production and reproduction.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D253EB5-C252-9A4E-8262-F6DF6B482098}"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slide 23</a:t>
            </a:r>
          </a:p>
          <a:p>
            <a:r>
              <a:rPr lang="en-US" sz="1200" kern="1200" dirty="0" smtClean="0">
                <a:solidFill>
                  <a:schemeClr val="tx1"/>
                </a:solidFill>
                <a:latin typeface="+mn-lt"/>
                <a:ea typeface="+mn-ea"/>
                <a:cs typeface="+mn-cs"/>
              </a:rPr>
              <a:t>That brings us to the trident plant. The leaves overlapping along the stem, fruits at the ends of the branches, and the triangular silhouette fit with an identification of flax. You can also see some analogy with the archaic sign, which is an inverted triangle on a stalk with leaves. Harriet Crawford and Irene Winter first proposed the identification of flax in the </a:t>
            </a:r>
            <a:r>
              <a:rPr lang="en-US" sz="1200" kern="1200" dirty="0" err="1" smtClean="0">
                <a:solidFill>
                  <a:schemeClr val="tx1"/>
                </a:solidFill>
                <a:latin typeface="+mn-lt"/>
                <a:ea typeface="+mn-ea"/>
                <a:cs typeface="+mn-cs"/>
              </a:rPr>
              <a:t>Warka</a:t>
            </a:r>
            <a:r>
              <a:rPr lang="en-US" sz="1200" kern="1200" dirty="0" smtClean="0">
                <a:solidFill>
                  <a:schemeClr val="tx1"/>
                </a:solidFill>
                <a:latin typeface="+mn-lt"/>
                <a:ea typeface="+mn-ea"/>
                <a:cs typeface="+mn-cs"/>
              </a:rPr>
              <a:t> Vase imagery, partly because flax is associated with </a:t>
            </a:r>
            <a:r>
              <a:rPr lang="en-US" sz="1200" kern="1200" dirty="0" smtClean="0">
                <a:solidFill>
                  <a:schemeClr val="tx1"/>
                </a:solidFill>
                <a:latin typeface="+mn-lt"/>
                <a:ea typeface="+mn-ea"/>
                <a:cs typeface="+mn-cs"/>
              </a:rPr>
              <a:t>Inana </a:t>
            </a:r>
            <a:r>
              <a:rPr lang="en-US" sz="1200" kern="1200" dirty="0" smtClean="0">
                <a:solidFill>
                  <a:schemeClr val="tx1"/>
                </a:solidFill>
                <a:latin typeface="+mn-lt"/>
                <a:ea typeface="+mn-ea"/>
                <a:cs typeface="+mn-cs"/>
              </a:rPr>
              <a:t>in the stories of the second-millennium BC. </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D253EB5-C252-9A4E-8262-F6DF6B482098}"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slide 24</a:t>
            </a:r>
          </a:p>
          <a:p>
            <a:r>
              <a:rPr lang="en-US" baseline="0" dirty="0" smtClean="0"/>
              <a:t>Our interpretation of the plants supports both a gendered and political narrative for the vase. With regard to gender, in Mesopotamia, the heavy agricultural work of palm cultivation is more of a male occupation, and weaving a female one, so gender </a:t>
            </a:r>
            <a:r>
              <a:rPr lang="en-US" baseline="0" dirty="0" smtClean="0"/>
              <a:t>roles are </a:t>
            </a:r>
            <a:r>
              <a:rPr lang="en-US" baseline="0" dirty="0" smtClean="0"/>
              <a:t>arguably implicit in the presentation of</a:t>
            </a:r>
            <a:r>
              <a:rPr lang="en-US" baseline="0" dirty="0" smtClean="0"/>
              <a:t> the presentation of the plants. </a:t>
            </a:r>
            <a:r>
              <a:rPr lang="en-US" baseline="0" dirty="0" smtClean="0"/>
              <a:t>The  sheep do not</a:t>
            </a:r>
            <a:r>
              <a:rPr lang="en-US" baseline="0" dirty="0" smtClean="0"/>
              <a:t> depict </a:t>
            </a:r>
            <a:r>
              <a:rPr lang="en-US" baseline="0" dirty="0" smtClean="0"/>
              <a:t>a normal herd, which, for management purposes, would be primarily female or, for wool herds, female and castrate. Thus, the file of animals, unambiguously alternating male and female, even more securely </a:t>
            </a:r>
            <a:r>
              <a:rPr lang="en-US" baseline="0" dirty="0" smtClean="0"/>
              <a:t>suggests gendered </a:t>
            </a:r>
            <a:r>
              <a:rPr lang="en-US" baseline="0" dirty="0" smtClean="0"/>
              <a:t>subject matter. Symbolically uniting the top and bottom of the composition, we propose that the gifts presented to the female figure include linen cloth (made from flax fiber) and ripe date.</a:t>
            </a:r>
          </a:p>
          <a:p>
            <a:endParaRPr lang="en-US" baseline="0" dirty="0" smtClean="0"/>
          </a:p>
          <a:p>
            <a:r>
              <a:rPr lang="en-US" baseline="0" dirty="0" smtClean="0"/>
              <a:t>With regard to the political aspect, both flax and dates require more water than grain. Therefore, the flowing water shown at the base of the Vase now suggests plants growing in a garden, rather than a field. In some of the earliest narratives and imagery of Mesopotamia (admittedly post-dating the vase by centuries), ”the ruler is shown as gardener, shepherd or hunter of wild beasts.” </a:t>
            </a:r>
            <a:r>
              <a:rPr lang="en-US" baseline="0" dirty="0" smtClean="0"/>
              <a:t>In our </a:t>
            </a:r>
            <a:r>
              <a:rPr lang="en-US" baseline="0" dirty="0" smtClean="0"/>
              <a:t>interpretation, the lowest register</a:t>
            </a:r>
            <a:r>
              <a:rPr lang="en-US" baseline="0" dirty="0" smtClean="0"/>
              <a:t> now refers </a:t>
            </a:r>
            <a:r>
              <a:rPr lang="en-US" baseline="0" dirty="0" smtClean="0"/>
              <a:t>to the ruler</a:t>
            </a:r>
            <a:r>
              <a:rPr lang="en-US" baseline="0" dirty="0" smtClean="0"/>
              <a:t> as metaphorical gardener and shepherd. </a:t>
            </a:r>
            <a:r>
              <a:rPr lang="en-US" baseline="0" dirty="0" smtClean="0"/>
              <a:t>A specifically political interpretation of the lowest register supports </a:t>
            </a:r>
            <a:r>
              <a:rPr lang="en-US" baseline="0" dirty="0" err="1" smtClean="0"/>
              <a:t>Hockmann’s</a:t>
            </a:r>
            <a:r>
              <a:rPr lang="en-US" baseline="0" dirty="0" smtClean="0"/>
              <a:t> proposal that several city emblems are shown in the upper register. </a:t>
            </a:r>
          </a:p>
          <a:p>
            <a:endParaRPr lang="en-US" baseline="0" dirty="0" smtClean="0"/>
          </a:p>
          <a:p>
            <a:endParaRPr lang="en-US" baseline="0" dirty="0" smtClean="0"/>
          </a:p>
          <a:p>
            <a:r>
              <a:rPr lang="en-US" baseline="0" dirty="0" err="1" smtClean="0"/>
              <a:t>Novák</a:t>
            </a:r>
            <a:r>
              <a:rPr lang="en-US" baseline="0" dirty="0" smtClean="0"/>
              <a:t> 2002</a:t>
            </a:r>
            <a:endParaRPr lang="en-US" dirty="0"/>
          </a:p>
        </p:txBody>
      </p:sp>
      <p:sp>
        <p:nvSpPr>
          <p:cNvPr id="4" name="Slide Number Placeholder 3"/>
          <p:cNvSpPr>
            <a:spLocks noGrp="1"/>
          </p:cNvSpPr>
          <p:nvPr>
            <p:ph type="sldNum" sz="quarter" idx="10"/>
          </p:nvPr>
        </p:nvSpPr>
        <p:spPr/>
        <p:txBody>
          <a:bodyPr/>
          <a:lstStyle/>
          <a:p>
            <a:fld id="{ED253EB5-C252-9A4E-8262-F6DF6B482098}"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slide 25</a:t>
            </a:r>
          </a:p>
          <a:p>
            <a:r>
              <a:rPr lang="en-US" sz="1200" kern="1200" dirty="0" smtClean="0">
                <a:solidFill>
                  <a:schemeClr val="tx1"/>
                </a:solidFill>
                <a:latin typeface="+mn-lt"/>
                <a:ea typeface="+mn-ea"/>
                <a:cs typeface="+mn-cs"/>
              </a:rPr>
              <a:t>An </a:t>
            </a:r>
            <a:r>
              <a:rPr lang="en-US" sz="1200" kern="1200" dirty="0" err="1" smtClean="0">
                <a:solidFill>
                  <a:schemeClr val="tx1"/>
                </a:solidFill>
                <a:latin typeface="+mn-lt"/>
                <a:ea typeface="+mn-ea"/>
                <a:cs typeface="+mn-cs"/>
              </a:rPr>
              <a:t>ethnobiological</a:t>
            </a:r>
            <a:r>
              <a:rPr lang="en-US" sz="1200" kern="1200" dirty="0" smtClean="0">
                <a:solidFill>
                  <a:schemeClr val="tx1"/>
                </a:solidFill>
                <a:latin typeface="+mn-lt"/>
                <a:ea typeface="+mn-ea"/>
                <a:cs typeface="+mn-cs"/>
              </a:rPr>
              <a:t> approach encourages us to pull together different kinds of data. </a:t>
            </a:r>
          </a:p>
          <a:p>
            <a:r>
              <a:rPr lang="en-US" sz="1200" kern="1200" dirty="0" smtClean="0">
                <a:solidFill>
                  <a:schemeClr val="tx1"/>
                </a:solidFill>
                <a:latin typeface="+mn-lt"/>
                <a:ea typeface="+mn-ea"/>
                <a:cs typeface="+mn-cs"/>
              </a:rPr>
              <a:t>	At the most botanically literal, we see date palms and flax plants on the vase.</a:t>
            </a:r>
          </a:p>
          <a:p>
            <a:r>
              <a:rPr lang="en-US" sz="1200" kern="1200" dirty="0" smtClean="0">
                <a:solidFill>
                  <a:schemeClr val="tx1"/>
                </a:solidFill>
                <a:latin typeface="+mn-lt"/>
                <a:ea typeface="+mn-ea"/>
                <a:cs typeface="+mn-cs"/>
              </a:rPr>
              <a:t>	Ecologically, we see two plants that must be irrigated growing in association with flowing water, which in turn suggests a garden habitat. The later cuneiform texts are consistent with that idea.</a:t>
            </a:r>
          </a:p>
          <a:p>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Ethnobiologically</a:t>
            </a:r>
            <a:r>
              <a:rPr lang="en-US" sz="1200" kern="1200" dirty="0" smtClean="0">
                <a:solidFill>
                  <a:schemeClr val="tx1"/>
                </a:solidFill>
                <a:latin typeface="+mn-lt"/>
                <a:ea typeface="+mn-ea"/>
                <a:cs typeface="+mn-cs"/>
              </a:rPr>
              <a:t>, the alternating rams and ewes above the row of plants do not represent an actual domestic flock, which would have many more females than males. This understanding opens the door to gendered interpretations of the iconography.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Along the same lines, an economic interpretation will note that the heavy labor involved in date palm cultivation is most likely to be men's work, and the later cuneiform texts confirm that agriculture </a:t>
            </a:r>
            <a:r>
              <a:rPr lang="en-US" sz="1200" u="sng" kern="1200" dirty="0" smtClean="0">
                <a:solidFill>
                  <a:schemeClr val="tx1"/>
                </a:solidFill>
                <a:latin typeface="+mn-lt"/>
                <a:ea typeface="+mn-ea"/>
                <a:cs typeface="+mn-cs"/>
              </a:rPr>
              <a:t>was</a:t>
            </a:r>
            <a:r>
              <a:rPr lang="en-US" sz="1200" kern="1200" dirty="0" smtClean="0">
                <a:solidFill>
                  <a:schemeClr val="tx1"/>
                </a:solidFill>
                <a:latin typeface="+mn-lt"/>
                <a:ea typeface="+mn-ea"/>
                <a:cs typeface="+mn-cs"/>
              </a:rPr>
              <a:t> men's work and textile production was women's work.</a:t>
            </a:r>
          </a:p>
          <a:p>
            <a:r>
              <a:rPr lang="en-US" sz="1200" kern="1200" dirty="0" smtClean="0">
                <a:solidFill>
                  <a:schemeClr val="tx1"/>
                </a:solidFill>
                <a:latin typeface="+mn-lt"/>
                <a:ea typeface="+mn-ea"/>
                <a:cs typeface="+mn-cs"/>
              </a:rPr>
              <a:t>	On somewhat shakier symbolic grounds, we argue that </a:t>
            </a:r>
            <a:r>
              <a:rPr lang="en-US" sz="1200" kern="1200" dirty="0" smtClean="0">
                <a:solidFill>
                  <a:schemeClr val="tx1"/>
                </a:solidFill>
                <a:latin typeface="+mn-lt"/>
                <a:ea typeface="+mn-ea"/>
                <a:cs typeface="+mn-cs"/>
              </a:rPr>
              <a:t>even if the date offshoot motif does not specifically reference a virile young male plant, the alternation of palm and flax may well symbolize the same </a:t>
            </a:r>
            <a:r>
              <a:rPr lang="en-US" sz="1200" kern="1200" dirty="0" err="1" smtClean="0">
                <a:solidFill>
                  <a:schemeClr val="tx1"/>
                </a:solidFill>
                <a:latin typeface="+mn-lt"/>
                <a:ea typeface="+mn-ea"/>
                <a:cs typeface="+mn-cs"/>
              </a:rPr>
              <a:t>complementarity</a:t>
            </a:r>
            <a:r>
              <a:rPr lang="en-US" sz="1200" kern="1200" dirty="0" smtClean="0">
                <a:solidFill>
                  <a:schemeClr val="tx1"/>
                </a:solidFill>
                <a:latin typeface="+mn-lt"/>
                <a:ea typeface="+mn-ea"/>
                <a:cs typeface="+mn-cs"/>
              </a:rPr>
              <a:t> of male and female as is shown in the animal tier</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	Finally, we can bring in </a:t>
            </a:r>
            <a:r>
              <a:rPr lang="en-US" sz="1200" kern="1200" dirty="0" err="1" smtClean="0">
                <a:solidFill>
                  <a:schemeClr val="tx1"/>
                </a:solidFill>
                <a:latin typeface="+mn-lt"/>
                <a:ea typeface="+mn-ea"/>
                <a:cs typeface="+mn-cs"/>
              </a:rPr>
              <a:t>theSumerian</a:t>
            </a:r>
            <a:r>
              <a:rPr lang="en-US" sz="1200" kern="1200" baseline="0" dirty="0" smtClean="0">
                <a:solidFill>
                  <a:schemeClr val="tx1"/>
                </a:solidFill>
                <a:latin typeface="+mn-lt"/>
                <a:ea typeface="+mn-ea"/>
                <a:cs typeface="+mn-cs"/>
              </a:rPr>
              <a:t> texts that are later, but in a direct cultural line with the </a:t>
            </a:r>
            <a:r>
              <a:rPr lang="en-US" sz="1200" kern="1200" baseline="0" dirty="0" err="1" smtClean="0">
                <a:solidFill>
                  <a:schemeClr val="tx1"/>
                </a:solidFill>
                <a:latin typeface="+mn-lt"/>
                <a:ea typeface="+mn-ea"/>
                <a:cs typeface="+mn-cs"/>
              </a:rPr>
              <a:t>Warka</a:t>
            </a:r>
            <a:r>
              <a:rPr lang="en-US" sz="1200" kern="1200" baseline="0" dirty="0" smtClean="0">
                <a:solidFill>
                  <a:schemeClr val="tx1"/>
                </a:solidFill>
                <a:latin typeface="+mn-lt"/>
                <a:ea typeface="+mn-ea"/>
                <a:cs typeface="+mn-cs"/>
              </a:rPr>
              <a:t> vase to support a political meaning for the lowest register.</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This is not the place to explicate the </a:t>
            </a:r>
            <a:r>
              <a:rPr lang="en-US" sz="1200" kern="1200" dirty="0" err="1" smtClean="0">
                <a:solidFill>
                  <a:schemeClr val="tx1"/>
                </a:solidFill>
                <a:latin typeface="+mn-lt"/>
                <a:ea typeface="+mn-ea"/>
                <a:cs typeface="+mn-cs"/>
              </a:rPr>
              <a:t>Warka</a:t>
            </a:r>
            <a:r>
              <a:rPr lang="en-US" sz="1200" kern="1200" dirty="0" smtClean="0">
                <a:solidFill>
                  <a:schemeClr val="tx1"/>
                </a:solidFill>
                <a:latin typeface="+mn-lt"/>
                <a:ea typeface="+mn-ea"/>
                <a:cs typeface="+mn-cs"/>
              </a:rPr>
              <a:t> vase in detail, and the correct identification of the plants does not directly address the complex Inana narratives. It does, however, provide a very satisfying complement to interpretations based on enduring Mesopotamian tropes of fertility and abundance. </a:t>
            </a:r>
            <a:r>
              <a:rPr lang="en-US" baseline="0" dirty="0" smtClean="0"/>
              <a:t>Furthermore, combining the gender and politics, we argue that </a:t>
            </a:r>
            <a:r>
              <a:rPr lang="en-US" baseline="0" dirty="0" err="1" smtClean="0"/>
              <a:t>Warka</a:t>
            </a:r>
            <a:r>
              <a:rPr lang="en-US" baseline="0" dirty="0" smtClean="0"/>
              <a:t> vase represents some ritual of (political) alliance, either mythical or real. </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D253EB5-C252-9A4E-8262-F6DF6B482098}"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slide 26</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References</a:t>
            </a:r>
          </a:p>
          <a:p>
            <a:r>
              <a:rPr lang="en-US" sz="1200" kern="1200" dirty="0" smtClean="0">
                <a:solidFill>
                  <a:schemeClr val="tx1"/>
                </a:solidFill>
                <a:latin typeface="+mn-lt"/>
                <a:ea typeface="+mn-ea"/>
                <a:cs typeface="+mn-cs"/>
              </a:rPr>
              <a:t> </a:t>
            </a:r>
          </a:p>
          <a:p>
            <a:r>
              <a:rPr lang="en-US" sz="1200" kern="1200" dirty="0" err="1" smtClean="0">
                <a:solidFill>
                  <a:schemeClr val="tx1"/>
                </a:solidFill>
                <a:latin typeface="+mn-lt"/>
                <a:ea typeface="+mn-ea"/>
                <a:cs typeface="+mn-cs"/>
              </a:rPr>
              <a:t>Bahrani</a:t>
            </a:r>
            <a:r>
              <a:rPr lang="en-US" sz="1200" kern="1200" dirty="0" smtClean="0">
                <a:solidFill>
                  <a:schemeClr val="tx1"/>
                </a:solidFill>
                <a:latin typeface="+mn-lt"/>
                <a:ea typeface="+mn-ea"/>
                <a:cs typeface="+mn-cs"/>
              </a:rPr>
              <a:t>, Z. 2002. </a:t>
            </a:r>
            <a:r>
              <a:rPr lang="en-US" sz="1200" kern="1200" dirty="0" err="1" smtClean="0">
                <a:solidFill>
                  <a:schemeClr val="tx1"/>
                </a:solidFill>
                <a:latin typeface="+mn-lt"/>
                <a:ea typeface="+mn-ea"/>
                <a:cs typeface="+mn-cs"/>
              </a:rPr>
              <a:t>Performativity</a:t>
            </a:r>
            <a:r>
              <a:rPr lang="en-US" sz="1200" kern="1200" dirty="0" smtClean="0">
                <a:solidFill>
                  <a:schemeClr val="tx1"/>
                </a:solidFill>
                <a:latin typeface="+mn-lt"/>
                <a:ea typeface="+mn-ea"/>
                <a:cs typeface="+mn-cs"/>
              </a:rPr>
              <a:t> and the image: Narrative, representation and the Uruk vase. In </a:t>
            </a:r>
            <a:r>
              <a:rPr lang="en-US" sz="1200" i="1" kern="1200" dirty="0" smtClean="0">
                <a:solidFill>
                  <a:schemeClr val="tx1"/>
                </a:solidFill>
                <a:latin typeface="+mn-lt"/>
                <a:ea typeface="+mn-ea"/>
                <a:cs typeface="+mn-cs"/>
              </a:rPr>
              <a:t>Leaving No Stones Unturned: Essays on the Ancient Near East and Egypt in Honor of Donald P. Hansen</a:t>
            </a:r>
            <a:r>
              <a:rPr lang="en-US" sz="1200" kern="1200" dirty="0" smtClean="0">
                <a:solidFill>
                  <a:schemeClr val="tx1"/>
                </a:solidFill>
                <a:latin typeface="+mn-lt"/>
                <a:ea typeface="+mn-ea"/>
                <a:cs typeface="+mn-cs"/>
              </a:rPr>
              <a:t>, ed. E. Ehrenberg, pp. 15–22. </a:t>
            </a:r>
            <a:r>
              <a:rPr lang="en-US" sz="1200" kern="1200" dirty="0" err="1" smtClean="0">
                <a:solidFill>
                  <a:schemeClr val="tx1"/>
                </a:solidFill>
                <a:latin typeface="+mn-lt"/>
                <a:ea typeface="+mn-ea"/>
                <a:cs typeface="+mn-cs"/>
              </a:rPr>
              <a:t>Eisenbrauns</a:t>
            </a:r>
            <a:r>
              <a:rPr lang="en-US" sz="1200" kern="1200" dirty="0" smtClean="0">
                <a:solidFill>
                  <a:schemeClr val="tx1"/>
                </a:solidFill>
                <a:latin typeface="+mn-lt"/>
                <a:ea typeface="+mn-ea"/>
                <a:cs typeface="+mn-cs"/>
              </a:rPr>
              <a:t>, Winona Lake, Indiana. </a:t>
            </a:r>
          </a:p>
          <a:p>
            <a:r>
              <a:rPr lang="en-US" sz="1200" kern="1200" dirty="0" err="1" smtClean="0">
                <a:solidFill>
                  <a:schemeClr val="tx1"/>
                </a:solidFill>
                <a:latin typeface="+mn-lt"/>
                <a:ea typeface="+mn-ea"/>
                <a:cs typeface="+mn-cs"/>
              </a:rPr>
              <a:t>Bernbeck</a:t>
            </a:r>
            <a:r>
              <a:rPr lang="en-US" sz="1200" kern="1200" dirty="0" smtClean="0">
                <a:solidFill>
                  <a:schemeClr val="tx1"/>
                </a:solidFill>
                <a:latin typeface="+mn-lt"/>
                <a:ea typeface="+mn-ea"/>
                <a:cs typeface="+mn-cs"/>
              </a:rPr>
              <a:t>, R. and Susan P. 2002. Reflections on the historiography of 4th millennium Mesopotamia. In </a:t>
            </a:r>
            <a:r>
              <a:rPr lang="en-US" sz="1200" i="1" kern="1200" dirty="0" smtClean="0">
                <a:solidFill>
                  <a:schemeClr val="tx1"/>
                </a:solidFill>
                <a:latin typeface="+mn-lt"/>
                <a:ea typeface="+mn-ea"/>
                <a:cs typeface="+mn-cs"/>
              </a:rPr>
              <a:t>Material Culture and Mental Spheres</a:t>
            </a:r>
            <a:r>
              <a:rPr lang="en-US" sz="1200" kern="1200" dirty="0" smtClean="0">
                <a:solidFill>
                  <a:schemeClr val="tx1"/>
                </a:solidFill>
                <a:latin typeface="+mn-lt"/>
                <a:ea typeface="+mn-ea"/>
                <a:cs typeface="+mn-cs"/>
              </a:rPr>
              <a:t>, eds. A. </a:t>
            </a:r>
            <a:r>
              <a:rPr lang="en-US" sz="1200" kern="1200" dirty="0" err="1" smtClean="0">
                <a:solidFill>
                  <a:schemeClr val="tx1"/>
                </a:solidFill>
                <a:latin typeface="+mn-lt"/>
                <a:ea typeface="+mn-ea"/>
                <a:cs typeface="+mn-cs"/>
              </a:rPr>
              <a:t>Hausleiter</a:t>
            </a:r>
            <a:r>
              <a:rPr lang="en-US" sz="1200" kern="1200" dirty="0" smtClean="0">
                <a:solidFill>
                  <a:schemeClr val="tx1"/>
                </a:solidFill>
                <a:latin typeface="+mn-lt"/>
                <a:ea typeface="+mn-ea"/>
                <a:cs typeface="+mn-cs"/>
              </a:rPr>
              <a:t>, S. </a:t>
            </a:r>
            <a:r>
              <a:rPr lang="en-US" sz="1200" kern="1200" dirty="0" err="1" smtClean="0">
                <a:solidFill>
                  <a:schemeClr val="tx1"/>
                </a:solidFill>
                <a:latin typeface="+mn-lt"/>
                <a:ea typeface="+mn-ea"/>
                <a:cs typeface="+mn-cs"/>
              </a:rPr>
              <a:t>Kerner</a:t>
            </a:r>
            <a:r>
              <a:rPr lang="en-US" sz="1200" kern="1200" dirty="0" smtClean="0">
                <a:solidFill>
                  <a:schemeClr val="tx1"/>
                </a:solidFill>
                <a:latin typeface="+mn-lt"/>
                <a:ea typeface="+mn-ea"/>
                <a:cs typeface="+mn-cs"/>
              </a:rPr>
              <a:t>, and B. </a:t>
            </a:r>
            <a:r>
              <a:rPr lang="en-US" sz="1200" kern="1200" dirty="0" err="1" smtClean="0">
                <a:solidFill>
                  <a:schemeClr val="tx1"/>
                </a:solidFill>
                <a:latin typeface="+mn-lt"/>
                <a:ea typeface="+mn-ea"/>
                <a:cs typeface="+mn-cs"/>
              </a:rPr>
              <a:t>Müller-Neufof</a:t>
            </a:r>
            <a:r>
              <a:rPr lang="en-US" sz="1200" kern="1200" dirty="0" smtClean="0">
                <a:solidFill>
                  <a:schemeClr val="tx1"/>
                </a:solidFill>
                <a:latin typeface="+mn-lt"/>
                <a:ea typeface="+mn-ea"/>
                <a:cs typeface="+mn-cs"/>
              </a:rPr>
              <a:t>, pp. 171–204. Ugarit </a:t>
            </a:r>
            <a:r>
              <a:rPr lang="en-US" sz="1200" kern="1200" dirty="0" err="1" smtClean="0">
                <a:solidFill>
                  <a:schemeClr val="tx1"/>
                </a:solidFill>
                <a:latin typeface="+mn-lt"/>
                <a:ea typeface="+mn-ea"/>
                <a:cs typeface="+mn-cs"/>
              </a:rPr>
              <a:t>Verlag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Münster</a:t>
            </a:r>
            <a:r>
              <a:rPr lang="en-US" sz="1200" kern="1200" dirty="0" smtClean="0">
                <a:solidFill>
                  <a:schemeClr val="tx1"/>
                </a:solidFill>
                <a:latin typeface="+mn-lt"/>
                <a:ea typeface="+mn-ea"/>
                <a:cs typeface="+mn-cs"/>
              </a:rPr>
              <a:t>.</a:t>
            </a:r>
          </a:p>
          <a:p>
            <a:r>
              <a:rPr lang="en-US" sz="1200" kern="1200" dirty="0" err="1" smtClean="0">
                <a:solidFill>
                  <a:schemeClr val="tx1"/>
                </a:solidFill>
                <a:latin typeface="+mn-lt"/>
                <a:ea typeface="+mn-ea"/>
                <a:cs typeface="+mn-cs"/>
              </a:rPr>
              <a:t>Brandes</a:t>
            </a:r>
            <a:r>
              <a:rPr lang="en-US" sz="1200" kern="1200" dirty="0" smtClean="0">
                <a:solidFill>
                  <a:schemeClr val="tx1"/>
                </a:solidFill>
                <a:latin typeface="+mn-lt"/>
                <a:ea typeface="+mn-ea"/>
                <a:cs typeface="+mn-cs"/>
              </a:rPr>
              <a:t>, M. 1965. </a:t>
            </a:r>
            <a:r>
              <a:rPr lang="en-US" sz="1200" kern="1200" dirty="0" err="1" smtClean="0">
                <a:solidFill>
                  <a:schemeClr val="tx1"/>
                </a:solidFill>
                <a:latin typeface="+mn-lt"/>
                <a:ea typeface="+mn-ea"/>
                <a:cs typeface="+mn-cs"/>
              </a:rPr>
              <a:t>Bruchstück</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einer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archaischen</a:t>
            </a:r>
            <a:r>
              <a:rPr lang="en-US" sz="1200" kern="1200" dirty="0" smtClean="0">
                <a:solidFill>
                  <a:schemeClr val="tx1"/>
                </a:solidFill>
                <a:latin typeface="+mn-lt"/>
                <a:ea typeface="+mn-ea"/>
                <a:cs typeface="+mn-cs"/>
              </a:rPr>
              <a:t> Stele </a:t>
            </a:r>
            <a:r>
              <a:rPr lang="en-US" sz="1200" kern="1200" dirty="0" err="1" smtClean="0">
                <a:solidFill>
                  <a:schemeClr val="tx1"/>
                </a:solidFill>
                <a:latin typeface="+mn-lt"/>
                <a:ea typeface="+mn-ea"/>
                <a:cs typeface="+mn-cs"/>
              </a:rPr>
              <a:t>aus</a:t>
            </a:r>
            <a:r>
              <a:rPr lang="en-US" sz="1200" kern="1200" dirty="0" smtClean="0">
                <a:solidFill>
                  <a:schemeClr val="tx1"/>
                </a:solidFill>
                <a:latin typeface="+mn-lt"/>
                <a:ea typeface="+mn-ea"/>
                <a:cs typeface="+mn-cs"/>
              </a:rPr>
              <a:t> Uruk-</a:t>
            </a:r>
            <a:r>
              <a:rPr lang="en-US" sz="1200" kern="1200" dirty="0" err="1" smtClean="0">
                <a:solidFill>
                  <a:schemeClr val="tx1"/>
                </a:solidFill>
                <a:latin typeface="+mn-lt"/>
                <a:ea typeface="+mn-ea"/>
                <a:cs typeface="+mn-cs"/>
              </a:rPr>
              <a:t>Warka</a:t>
            </a:r>
            <a:r>
              <a:rPr lang="en-US" sz="1200"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Archäologischer</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Anzeiger</a:t>
            </a:r>
            <a:r>
              <a:rPr lang="en-US" sz="1200" kern="1200" dirty="0" smtClean="0">
                <a:solidFill>
                  <a:schemeClr val="tx1"/>
                </a:solidFill>
                <a:latin typeface="+mn-lt"/>
                <a:ea typeface="+mn-ea"/>
                <a:cs typeface="+mn-cs"/>
              </a:rPr>
              <a:t> 1965: 590–620. </a:t>
            </a:r>
          </a:p>
          <a:p>
            <a:r>
              <a:rPr lang="en-US" sz="1200" kern="1200" dirty="0" smtClean="0">
                <a:solidFill>
                  <a:schemeClr val="tx1"/>
                </a:solidFill>
                <a:latin typeface="+mn-lt"/>
                <a:ea typeface="+mn-ea"/>
                <a:cs typeface="+mn-cs"/>
              </a:rPr>
              <a:t>Crawford, H. 1985. A note on the vegetation on the Uruk Vase. </a:t>
            </a:r>
            <a:r>
              <a:rPr lang="en-US" sz="1200" i="1" kern="1200" dirty="0" smtClean="0">
                <a:solidFill>
                  <a:schemeClr val="tx1"/>
                </a:solidFill>
                <a:latin typeface="+mn-lt"/>
                <a:ea typeface="+mn-ea"/>
                <a:cs typeface="+mn-cs"/>
              </a:rPr>
              <a:t>Bulletin on Sumerian Agriculture</a:t>
            </a:r>
            <a:r>
              <a:rPr lang="en-US" sz="1200" kern="1200" dirty="0" smtClean="0">
                <a:solidFill>
                  <a:schemeClr val="tx1"/>
                </a:solidFill>
                <a:latin typeface="+mn-lt"/>
                <a:ea typeface="+mn-ea"/>
                <a:cs typeface="+mn-cs"/>
              </a:rPr>
              <a:t> 2: 73–76. </a:t>
            </a:r>
          </a:p>
          <a:p>
            <a:r>
              <a:rPr lang="en-US" sz="1200" kern="1200" dirty="0" smtClean="0">
                <a:solidFill>
                  <a:schemeClr val="tx1"/>
                </a:solidFill>
                <a:latin typeface="+mn-lt"/>
                <a:ea typeface="+mn-ea"/>
                <a:cs typeface="+mn-cs"/>
              </a:rPr>
              <a:t>Frankfort, H. 1996 (1954). </a:t>
            </a:r>
            <a:r>
              <a:rPr lang="en-US" sz="1200" i="1" kern="1200" dirty="0" smtClean="0">
                <a:solidFill>
                  <a:schemeClr val="tx1"/>
                </a:solidFill>
                <a:latin typeface="+mn-lt"/>
                <a:ea typeface="+mn-ea"/>
                <a:cs typeface="+mn-cs"/>
              </a:rPr>
              <a:t>The Art and Architecture of the Ancient Near East</a:t>
            </a:r>
            <a:r>
              <a:rPr lang="en-US" sz="1200" kern="1200" dirty="0" smtClean="0">
                <a:solidFill>
                  <a:schemeClr val="tx1"/>
                </a:solidFill>
                <a:latin typeface="+mn-lt"/>
                <a:ea typeface="+mn-ea"/>
                <a:cs typeface="+mn-cs"/>
              </a:rPr>
              <a:t>, 5th ed. Yale University Press, New Haven.</a:t>
            </a:r>
          </a:p>
          <a:p>
            <a:r>
              <a:rPr lang="en-US" sz="1200" kern="1200" dirty="0" err="1" smtClean="0">
                <a:solidFill>
                  <a:schemeClr val="tx1"/>
                </a:solidFill>
                <a:latin typeface="+mn-lt"/>
                <a:ea typeface="+mn-ea"/>
                <a:cs typeface="+mn-cs"/>
              </a:rPr>
              <a:t>Gillet</a:t>
            </a:r>
            <a:r>
              <a:rPr lang="en-US" sz="1200" kern="1200" dirty="0" smtClean="0">
                <a:solidFill>
                  <a:schemeClr val="tx1"/>
                </a:solidFill>
                <a:latin typeface="+mn-lt"/>
                <a:ea typeface="+mn-ea"/>
                <a:cs typeface="+mn-cs"/>
              </a:rPr>
              <a:t>, J. B.</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1976. Botanical Samples. </a:t>
            </a:r>
            <a:r>
              <a:rPr lang="en-US" sz="1200" i="1" kern="1200" dirty="0" smtClean="0">
                <a:solidFill>
                  <a:schemeClr val="tx1"/>
                </a:solidFill>
                <a:latin typeface="+mn-lt"/>
                <a:ea typeface="+mn-ea"/>
                <a:cs typeface="+mn-cs"/>
              </a:rPr>
              <a:t>In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Eridu</a:t>
            </a:r>
            <a:r>
              <a:rPr lang="en-US" sz="1200" kern="1200" dirty="0" smtClean="0">
                <a:solidFill>
                  <a:schemeClr val="tx1"/>
                </a:solidFill>
                <a:latin typeface="+mn-lt"/>
                <a:ea typeface="+mn-ea"/>
                <a:cs typeface="+mn-cs"/>
              </a:rPr>
              <a:t>, eds. F. Safar et al., pp. 317-318. Ministry of Culture and Information. Baghdad.</a:t>
            </a:r>
          </a:p>
          <a:p>
            <a:r>
              <a:rPr lang="en-US" sz="1200" kern="1200" dirty="0" smtClean="0">
                <a:solidFill>
                  <a:schemeClr val="tx1"/>
                </a:solidFill>
                <a:latin typeface="+mn-lt"/>
                <a:ea typeface="+mn-ea"/>
                <a:cs typeface="+mn-cs"/>
              </a:rPr>
              <a:t>Green, M.W. and H.J. </a:t>
            </a:r>
            <a:r>
              <a:rPr lang="en-US" sz="1200" kern="1200" dirty="0" err="1" smtClean="0">
                <a:solidFill>
                  <a:schemeClr val="tx1"/>
                </a:solidFill>
                <a:latin typeface="+mn-lt"/>
                <a:ea typeface="+mn-ea"/>
                <a:cs typeface="+mn-cs"/>
              </a:rPr>
              <a:t>Nissen</a:t>
            </a:r>
            <a:r>
              <a:rPr lang="en-US" sz="1200" kern="1200" dirty="0" smtClean="0">
                <a:solidFill>
                  <a:schemeClr val="tx1"/>
                </a:solidFill>
                <a:latin typeface="+mn-lt"/>
                <a:ea typeface="+mn-ea"/>
                <a:cs typeface="+mn-cs"/>
              </a:rPr>
              <a:t>. 1987. </a:t>
            </a:r>
            <a:r>
              <a:rPr lang="en-US" sz="1200" i="1" kern="1200" dirty="0" err="1" smtClean="0">
                <a:solidFill>
                  <a:schemeClr val="tx1"/>
                </a:solidFill>
                <a:latin typeface="+mn-lt"/>
                <a:ea typeface="+mn-ea"/>
                <a:cs typeface="+mn-cs"/>
              </a:rPr>
              <a:t>Zeichenliste</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der</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archäischen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Texte</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aus</a:t>
            </a:r>
            <a:r>
              <a:rPr lang="en-US" sz="1200" i="1" kern="1200" dirty="0" smtClean="0">
                <a:solidFill>
                  <a:schemeClr val="tx1"/>
                </a:solidFill>
                <a:latin typeface="+mn-lt"/>
                <a:ea typeface="+mn-ea"/>
                <a:cs typeface="+mn-cs"/>
              </a:rPr>
              <a:t> Uruk. </a:t>
            </a:r>
            <a:r>
              <a:rPr lang="en-US" sz="1200" kern="1200" dirty="0" err="1" smtClean="0">
                <a:solidFill>
                  <a:schemeClr val="tx1"/>
                </a:solidFill>
                <a:latin typeface="+mn-lt"/>
                <a:ea typeface="+mn-ea"/>
                <a:cs typeface="+mn-cs"/>
              </a:rPr>
              <a:t>Archäische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Texte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aus</a:t>
            </a:r>
            <a:r>
              <a:rPr lang="en-US" sz="1200" kern="1200" dirty="0" smtClean="0">
                <a:solidFill>
                  <a:schemeClr val="tx1"/>
                </a:solidFill>
                <a:latin typeface="+mn-lt"/>
                <a:ea typeface="+mn-ea"/>
                <a:cs typeface="+mn-cs"/>
              </a:rPr>
              <a:t> Uruk, Band 2. </a:t>
            </a:r>
            <a:r>
              <a:rPr lang="en-US" sz="1200" kern="1200" dirty="0" err="1" smtClean="0">
                <a:solidFill>
                  <a:schemeClr val="tx1"/>
                </a:solidFill>
                <a:latin typeface="+mn-lt"/>
                <a:ea typeface="+mn-ea"/>
                <a:cs typeface="+mn-cs"/>
              </a:rPr>
              <a:t>Ausgrabungen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deutschen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Forschungsgemeinshaft</a:t>
            </a:r>
            <a:r>
              <a:rPr lang="en-US" sz="1200" kern="1200" dirty="0" smtClean="0">
                <a:solidFill>
                  <a:schemeClr val="tx1"/>
                </a:solidFill>
                <a:latin typeface="+mn-lt"/>
                <a:ea typeface="+mn-ea"/>
                <a:cs typeface="+mn-cs"/>
              </a:rPr>
              <a:t> in Uruk-</a:t>
            </a:r>
            <a:r>
              <a:rPr lang="en-US" sz="1200" kern="1200" dirty="0" err="1" smtClean="0">
                <a:solidFill>
                  <a:schemeClr val="tx1"/>
                </a:solidFill>
                <a:latin typeface="+mn-lt"/>
                <a:ea typeface="+mn-ea"/>
                <a:cs typeface="+mn-cs"/>
              </a:rPr>
              <a:t>Warka</a:t>
            </a:r>
            <a:r>
              <a:rPr lang="en-US" sz="1200" kern="1200" dirty="0" smtClean="0">
                <a:solidFill>
                  <a:schemeClr val="tx1"/>
                </a:solidFill>
                <a:latin typeface="+mn-lt"/>
                <a:ea typeface="+mn-ea"/>
                <a:cs typeface="+mn-cs"/>
              </a:rPr>
              <a:t> 11. </a:t>
            </a:r>
            <a:r>
              <a:rPr lang="en-US" sz="1200" kern="1200" dirty="0" err="1" smtClean="0">
                <a:solidFill>
                  <a:schemeClr val="tx1"/>
                </a:solidFill>
                <a:latin typeface="+mn-lt"/>
                <a:ea typeface="+mn-ea"/>
                <a:cs typeface="+mn-cs"/>
              </a:rPr>
              <a:t>Gebr</a:t>
            </a:r>
            <a:r>
              <a:rPr lang="en-US" sz="1200" kern="1200" dirty="0" smtClean="0">
                <a:solidFill>
                  <a:schemeClr val="tx1"/>
                </a:solidFill>
                <a:latin typeface="+mn-lt"/>
                <a:ea typeface="+mn-ea"/>
                <a:cs typeface="+mn-cs"/>
              </a:rPr>
              <a:t>. Mann </a:t>
            </a:r>
            <a:r>
              <a:rPr lang="en-US" sz="1200" kern="1200" dirty="0" err="1" smtClean="0">
                <a:solidFill>
                  <a:schemeClr val="tx1"/>
                </a:solidFill>
                <a:latin typeface="+mn-lt"/>
                <a:ea typeface="+mn-ea"/>
                <a:cs typeface="+mn-cs"/>
              </a:rPr>
              <a:t>Verlag</a:t>
            </a:r>
            <a:r>
              <a:rPr lang="en-US" sz="1200" kern="1200" dirty="0" smtClean="0">
                <a:solidFill>
                  <a:schemeClr val="tx1"/>
                </a:solidFill>
                <a:latin typeface="+mn-lt"/>
                <a:ea typeface="+mn-ea"/>
                <a:cs typeface="+mn-cs"/>
              </a:rPr>
              <a:t>, Berlin.</a:t>
            </a:r>
          </a:p>
          <a:p>
            <a:r>
              <a:rPr lang="en-US" sz="1200" kern="1200" dirty="0" smtClean="0">
                <a:solidFill>
                  <a:schemeClr val="tx1"/>
                </a:solidFill>
                <a:latin typeface="+mn-lt"/>
                <a:ea typeface="+mn-ea"/>
                <a:cs typeface="+mn-cs"/>
              </a:rPr>
              <a:t>Jacobsen, T. 1976. </a:t>
            </a:r>
            <a:r>
              <a:rPr lang="en-US" sz="1200" i="1" kern="1200" dirty="0" smtClean="0">
                <a:solidFill>
                  <a:schemeClr val="tx1"/>
                </a:solidFill>
                <a:latin typeface="+mn-lt"/>
                <a:ea typeface="+mn-ea"/>
                <a:cs typeface="+mn-cs"/>
              </a:rPr>
              <a:t>The Treasures of Darkness.</a:t>
            </a:r>
            <a:r>
              <a:rPr lang="en-US" sz="1200" kern="1200" dirty="0" smtClean="0">
                <a:solidFill>
                  <a:schemeClr val="tx1"/>
                </a:solidFill>
                <a:latin typeface="+mn-lt"/>
                <a:ea typeface="+mn-ea"/>
                <a:cs typeface="+mn-cs"/>
              </a:rPr>
              <a:t> Yale University Press, New Haven.</a:t>
            </a:r>
          </a:p>
          <a:p>
            <a:r>
              <a:rPr lang="en-US" sz="1200" kern="1200" dirty="0" smtClean="0">
                <a:solidFill>
                  <a:schemeClr val="tx1"/>
                </a:solidFill>
                <a:latin typeface="+mn-lt"/>
                <a:ea typeface="+mn-ea"/>
                <a:cs typeface="+mn-cs"/>
              </a:rPr>
              <a:t>Knight, Vernon James, Jr. 2013. </a:t>
            </a:r>
            <a:r>
              <a:rPr lang="en-US" sz="1200" i="1" kern="1200" dirty="0" smtClean="0">
                <a:solidFill>
                  <a:schemeClr val="tx1"/>
                </a:solidFill>
                <a:latin typeface="+mn-lt"/>
                <a:ea typeface="+mn-ea"/>
                <a:cs typeface="+mn-cs"/>
              </a:rPr>
              <a:t>Iconographic Method in New World Prehistory</a:t>
            </a:r>
            <a:r>
              <a:rPr lang="en-US" sz="1200" kern="1200" dirty="0" smtClean="0">
                <a:solidFill>
                  <a:schemeClr val="tx1"/>
                </a:solidFill>
                <a:latin typeface="+mn-lt"/>
                <a:ea typeface="+mn-ea"/>
                <a:cs typeface="+mn-cs"/>
              </a:rPr>
              <a:t>. Cambridge University Press, Cambridge.</a:t>
            </a:r>
          </a:p>
          <a:p>
            <a:r>
              <a:rPr lang="en-US" sz="1200" kern="1200" dirty="0" smtClean="0">
                <a:solidFill>
                  <a:schemeClr val="tx1"/>
                </a:solidFill>
                <a:latin typeface="+mn-lt"/>
                <a:ea typeface="+mn-ea"/>
                <a:cs typeface="+mn-cs"/>
              </a:rPr>
              <a:t>Martin, Simon. 2006. On Pre-Columbian narrative: representation across the word-image divide. In </a:t>
            </a:r>
            <a:r>
              <a:rPr lang="en-US" sz="1200" i="1" kern="1200" dirty="0" smtClean="0">
                <a:solidFill>
                  <a:schemeClr val="tx1"/>
                </a:solidFill>
                <a:latin typeface="+mn-lt"/>
                <a:ea typeface="+mn-ea"/>
                <a:cs typeface="+mn-cs"/>
              </a:rPr>
              <a:t>A Pre-Columbian World</a:t>
            </a:r>
            <a:r>
              <a:rPr lang="en-US" sz="1200" kern="1200" dirty="0" smtClean="0">
                <a:solidFill>
                  <a:schemeClr val="tx1"/>
                </a:solidFill>
                <a:latin typeface="+mn-lt"/>
                <a:ea typeface="+mn-ea"/>
                <a:cs typeface="+mn-cs"/>
              </a:rPr>
              <a:t>, eds. J. Quilter and M. Miller, pp. 55–105. Dumbarton Oaks Research Library and Collection, Washington D.C.</a:t>
            </a:r>
          </a:p>
          <a:p>
            <a:r>
              <a:rPr lang="en-US" sz="1200" kern="1200" dirty="0" smtClean="0">
                <a:solidFill>
                  <a:schemeClr val="tx1"/>
                </a:solidFill>
                <a:latin typeface="+mn-lt"/>
                <a:ea typeface="+mn-ea"/>
                <a:cs typeface="+mn-cs"/>
              </a:rPr>
              <a:t>Miller, Naomi F. 2000. Plant Forms in Jewelry from the Royal Cemetery at Ur. </a:t>
            </a:r>
            <a:r>
              <a:rPr lang="en-US" sz="1200" i="1" kern="1200" dirty="0" smtClean="0">
                <a:solidFill>
                  <a:schemeClr val="tx1"/>
                </a:solidFill>
                <a:latin typeface="+mn-lt"/>
                <a:ea typeface="+mn-ea"/>
                <a:cs typeface="+mn-cs"/>
              </a:rPr>
              <a:t>Iraq</a:t>
            </a:r>
            <a:r>
              <a:rPr lang="en-US" sz="1200" kern="1200" dirty="0" smtClean="0">
                <a:solidFill>
                  <a:schemeClr val="tx1"/>
                </a:solidFill>
                <a:latin typeface="+mn-lt"/>
                <a:ea typeface="+mn-ea"/>
                <a:cs typeface="+mn-cs"/>
              </a:rPr>
              <a:t> 62: 149–155.</a:t>
            </a:r>
          </a:p>
          <a:p>
            <a:r>
              <a:rPr lang="en-US" sz="1200" kern="1200" dirty="0" err="1" smtClean="0">
                <a:solidFill>
                  <a:schemeClr val="tx1"/>
                </a:solidFill>
                <a:latin typeface="+mn-lt"/>
                <a:ea typeface="+mn-ea"/>
                <a:cs typeface="+mn-cs"/>
              </a:rPr>
              <a:t>Moorey</a:t>
            </a:r>
            <a:r>
              <a:rPr lang="en-US" sz="1200" kern="1200" dirty="0" smtClean="0">
                <a:solidFill>
                  <a:schemeClr val="tx1"/>
                </a:solidFill>
                <a:latin typeface="+mn-lt"/>
                <a:ea typeface="+mn-ea"/>
                <a:cs typeface="+mn-cs"/>
              </a:rPr>
              <a:t>, P.R.S. and O. R. Gurney. 1978.  Ancient near Eastern Cylinder Seals Acquired by the </a:t>
            </a:r>
            <a:r>
              <a:rPr lang="en-US" sz="1200" kern="1200" dirty="0" err="1" smtClean="0">
                <a:solidFill>
                  <a:schemeClr val="tx1"/>
                </a:solidFill>
                <a:latin typeface="+mn-lt"/>
                <a:ea typeface="+mn-ea"/>
                <a:cs typeface="+mn-cs"/>
              </a:rPr>
              <a:t>Ashmolean</a:t>
            </a:r>
            <a:r>
              <a:rPr lang="en-US" sz="1200" kern="1200" dirty="0" smtClean="0">
                <a:solidFill>
                  <a:schemeClr val="tx1"/>
                </a:solidFill>
                <a:latin typeface="+mn-lt"/>
                <a:ea typeface="+mn-ea"/>
                <a:cs typeface="+mn-cs"/>
              </a:rPr>
              <a:t> Museum, Oxford 1963–. </a:t>
            </a:r>
            <a:r>
              <a:rPr lang="en-US" sz="1200" i="1" kern="1200" dirty="0" smtClean="0">
                <a:solidFill>
                  <a:schemeClr val="tx1"/>
                </a:solidFill>
                <a:latin typeface="+mn-lt"/>
                <a:ea typeface="+mn-ea"/>
                <a:cs typeface="+mn-cs"/>
              </a:rPr>
              <a:t>Iraq</a:t>
            </a:r>
            <a:r>
              <a:rPr lang="en-US" sz="1200" kern="1200" dirty="0" smtClean="0">
                <a:solidFill>
                  <a:schemeClr val="tx1"/>
                </a:solidFill>
                <a:latin typeface="+mn-lt"/>
                <a:ea typeface="+mn-ea"/>
                <a:cs typeface="+mn-cs"/>
              </a:rPr>
              <a:t> 40: 41–60. </a:t>
            </a:r>
            <a:r>
              <a:rPr lang="en-US" sz="1200" kern="1200" dirty="0" err="1" smtClean="0">
                <a:solidFill>
                  <a:schemeClr val="tx1"/>
                </a:solidFill>
                <a:latin typeface="+mn-lt"/>
                <a:ea typeface="+mn-ea"/>
                <a:cs typeface="+mn-cs"/>
              </a:rPr>
              <a:t>Akkadian</a:t>
            </a:r>
            <a:r>
              <a:rPr lang="en-US" sz="1200" kern="1200" dirty="0" smtClean="0">
                <a:solidFill>
                  <a:schemeClr val="tx1"/>
                </a:solidFill>
                <a:latin typeface="+mn-lt"/>
                <a:ea typeface="+mn-ea"/>
                <a:cs typeface="+mn-cs"/>
              </a:rPr>
              <a:t> style, Seal no. 24</a:t>
            </a:r>
          </a:p>
          <a:p>
            <a:r>
              <a:rPr lang="en-US" sz="1200" kern="1200" dirty="0" err="1" smtClean="0">
                <a:solidFill>
                  <a:schemeClr val="tx1"/>
                </a:solidFill>
                <a:latin typeface="+mn-lt"/>
                <a:ea typeface="+mn-ea"/>
                <a:cs typeface="+mn-cs"/>
              </a:rPr>
              <a:t>Novák</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Mirko</a:t>
            </a:r>
            <a:r>
              <a:rPr lang="en-US" sz="1200" kern="1200" dirty="0" smtClean="0">
                <a:solidFill>
                  <a:schemeClr val="tx1"/>
                </a:solidFill>
                <a:latin typeface="+mn-lt"/>
                <a:ea typeface="+mn-ea"/>
                <a:cs typeface="+mn-cs"/>
              </a:rPr>
              <a:t>. 2002. The Artificial Paradise: </a:t>
            </a:r>
            <a:r>
              <a:rPr lang="en-US" sz="1200" kern="1200" dirty="0" err="1" smtClean="0">
                <a:solidFill>
                  <a:schemeClr val="tx1"/>
                </a:solidFill>
                <a:latin typeface="+mn-lt"/>
                <a:ea typeface="+mn-ea"/>
                <a:cs typeface="+mn-cs"/>
              </a:rPr>
              <a:t>Programme</a:t>
            </a:r>
            <a:r>
              <a:rPr lang="en-US" sz="1200" kern="1200" dirty="0" smtClean="0">
                <a:solidFill>
                  <a:schemeClr val="tx1"/>
                </a:solidFill>
                <a:latin typeface="+mn-lt"/>
                <a:ea typeface="+mn-ea"/>
                <a:cs typeface="+mn-cs"/>
              </a:rPr>
              <a:t> and Ideology of Royal</a:t>
            </a:r>
            <a:r>
              <a:rPr lang="en-US" sz="1200" kern="1200" baseline="0" dirty="0" smtClean="0">
                <a:solidFill>
                  <a:schemeClr val="tx1"/>
                </a:solidFill>
                <a:latin typeface="+mn-lt"/>
                <a:ea typeface="+mn-ea"/>
                <a:cs typeface="+mn-cs"/>
              </a:rPr>
              <a:t> Gardens. </a:t>
            </a:r>
            <a:r>
              <a:rPr lang="en-US" sz="1200" i="1" kern="1200" baseline="0" dirty="0" smtClean="0">
                <a:solidFill>
                  <a:schemeClr val="tx1"/>
                </a:solidFill>
                <a:latin typeface="+mn-lt"/>
                <a:ea typeface="+mn-ea"/>
                <a:cs typeface="+mn-cs"/>
              </a:rPr>
              <a:t>In</a:t>
            </a:r>
            <a:r>
              <a:rPr lang="en-US" sz="1200" kern="1200" baseline="0" dirty="0" smtClean="0">
                <a:solidFill>
                  <a:schemeClr val="tx1"/>
                </a:solidFill>
                <a:latin typeface="+mn-lt"/>
                <a:ea typeface="+mn-ea"/>
                <a:cs typeface="+mn-cs"/>
              </a:rPr>
              <a:t> Sex and Gender in Ancient Near East, eds. S. </a:t>
            </a:r>
            <a:r>
              <a:rPr lang="en-US" sz="1200" kern="1200" baseline="0" dirty="0" err="1" smtClean="0">
                <a:solidFill>
                  <a:schemeClr val="tx1"/>
                </a:solidFill>
                <a:latin typeface="+mn-lt"/>
                <a:ea typeface="+mn-ea"/>
                <a:cs typeface="+mn-cs"/>
              </a:rPr>
              <a:t>Parpola</a:t>
            </a:r>
            <a:r>
              <a:rPr lang="en-US" sz="1200" kern="1200" baseline="0" dirty="0" smtClean="0">
                <a:solidFill>
                  <a:schemeClr val="tx1"/>
                </a:solidFill>
                <a:latin typeface="+mn-lt"/>
                <a:ea typeface="+mn-ea"/>
                <a:cs typeface="+mn-cs"/>
              </a:rPr>
              <a:t> and R.M. Whiting, pp. 443–460. Helsinki.</a:t>
            </a:r>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Neef</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Reinder</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1991. Plant Remains from Archaeological Sites in Lowland Iraq: Tell el '</a:t>
            </a:r>
            <a:r>
              <a:rPr lang="en-US" sz="1200" kern="1200" dirty="0" err="1" smtClean="0">
                <a:solidFill>
                  <a:schemeClr val="tx1"/>
                </a:solidFill>
                <a:latin typeface="+mn-lt"/>
                <a:ea typeface="+mn-ea"/>
                <a:cs typeface="+mn-cs"/>
              </a:rPr>
              <a:t>Oueli</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In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Oueili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Travaux</a:t>
            </a:r>
            <a:r>
              <a:rPr lang="en-US" sz="1200" kern="1200" dirty="0" smtClean="0">
                <a:solidFill>
                  <a:schemeClr val="tx1"/>
                </a:solidFill>
                <a:latin typeface="+mn-lt"/>
                <a:ea typeface="+mn-ea"/>
                <a:cs typeface="+mn-cs"/>
              </a:rPr>
              <a:t> de 1985, J.-L. </a:t>
            </a:r>
            <a:r>
              <a:rPr lang="en-US" sz="1200" kern="1200" dirty="0" err="1" smtClean="0">
                <a:solidFill>
                  <a:schemeClr val="tx1"/>
                </a:solidFill>
                <a:latin typeface="+mn-lt"/>
                <a:ea typeface="+mn-ea"/>
                <a:cs typeface="+mn-cs"/>
              </a:rPr>
              <a:t>Huot</a:t>
            </a:r>
            <a:r>
              <a:rPr lang="en-US" sz="1200" kern="1200" dirty="0" smtClean="0">
                <a:solidFill>
                  <a:schemeClr val="tx1"/>
                </a:solidFill>
                <a:latin typeface="+mn-lt"/>
                <a:ea typeface="+mn-ea"/>
                <a:cs typeface="+mn-cs"/>
              </a:rPr>
              <a:t>, pp. 321-329. Editions </a:t>
            </a:r>
            <a:r>
              <a:rPr lang="en-US" sz="1200" kern="1200" dirty="0" err="1" smtClean="0">
                <a:solidFill>
                  <a:schemeClr val="tx1"/>
                </a:solidFill>
                <a:latin typeface="+mn-lt"/>
                <a:ea typeface="+mn-ea"/>
                <a:cs typeface="+mn-cs"/>
              </a:rPr>
              <a:t>Recherche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sur</a:t>
            </a:r>
            <a:r>
              <a:rPr lang="en-US" sz="1200" kern="1200" dirty="0" smtClean="0">
                <a:solidFill>
                  <a:schemeClr val="tx1"/>
                </a:solidFill>
                <a:latin typeface="+mn-lt"/>
                <a:ea typeface="+mn-ea"/>
                <a:cs typeface="+mn-cs"/>
              </a:rPr>
              <a:t> les </a:t>
            </a:r>
            <a:r>
              <a:rPr lang="en-US" sz="1200" kern="1200" dirty="0" err="1" smtClean="0">
                <a:solidFill>
                  <a:schemeClr val="tx1"/>
                </a:solidFill>
                <a:latin typeface="+mn-lt"/>
                <a:ea typeface="+mn-ea"/>
                <a:cs typeface="+mn-cs"/>
              </a:rPr>
              <a:t>Civilisations</a:t>
            </a:r>
            <a:r>
              <a:rPr lang="en-US" sz="1200" kern="1200" dirty="0" smtClean="0">
                <a:solidFill>
                  <a:schemeClr val="tx1"/>
                </a:solidFill>
                <a:latin typeface="+mn-lt"/>
                <a:ea typeface="+mn-ea"/>
                <a:cs typeface="+mn-cs"/>
              </a:rPr>
              <a:t>, Paris.</a:t>
            </a:r>
          </a:p>
          <a:p>
            <a:r>
              <a:rPr lang="en-US" sz="1200" kern="1200" dirty="0" err="1" smtClean="0">
                <a:solidFill>
                  <a:schemeClr val="tx1"/>
                </a:solidFill>
                <a:latin typeface="+mn-lt"/>
                <a:ea typeface="+mn-ea"/>
                <a:cs typeface="+mn-cs"/>
              </a:rPr>
              <a:t>Strommenger</a:t>
            </a:r>
            <a:r>
              <a:rPr lang="en-US" sz="1200" kern="1200" dirty="0" smtClean="0">
                <a:solidFill>
                  <a:schemeClr val="tx1"/>
                </a:solidFill>
                <a:latin typeface="+mn-lt"/>
                <a:ea typeface="+mn-ea"/>
                <a:cs typeface="+mn-cs"/>
              </a:rPr>
              <a:t>, E. 1964. </a:t>
            </a:r>
            <a:r>
              <a:rPr lang="en-US" sz="1200" i="1" kern="1200" dirty="0" smtClean="0">
                <a:solidFill>
                  <a:schemeClr val="tx1"/>
                </a:solidFill>
                <a:latin typeface="+mn-lt"/>
                <a:ea typeface="+mn-ea"/>
                <a:cs typeface="+mn-cs"/>
              </a:rPr>
              <a:t>5000 Years of the Art of Mesopotamia</a:t>
            </a:r>
            <a:r>
              <a:rPr lang="en-US" sz="1200" kern="1200" dirty="0" smtClean="0">
                <a:solidFill>
                  <a:schemeClr val="tx1"/>
                </a:solidFill>
                <a:latin typeface="+mn-lt"/>
                <a:ea typeface="+mn-ea"/>
                <a:cs typeface="+mn-cs"/>
              </a:rPr>
              <a:t>, tr. C. </a:t>
            </a:r>
            <a:r>
              <a:rPr lang="en-US" sz="1200" kern="1200" dirty="0" err="1" smtClean="0">
                <a:solidFill>
                  <a:schemeClr val="tx1"/>
                </a:solidFill>
                <a:latin typeface="+mn-lt"/>
                <a:ea typeface="+mn-ea"/>
                <a:cs typeface="+mn-cs"/>
              </a:rPr>
              <a:t>Haglund</a:t>
            </a:r>
            <a:r>
              <a:rPr lang="en-US" sz="1200" kern="1200" dirty="0" smtClean="0">
                <a:solidFill>
                  <a:schemeClr val="tx1"/>
                </a:solidFill>
                <a:latin typeface="+mn-lt"/>
                <a:ea typeface="+mn-ea"/>
                <a:cs typeface="+mn-cs"/>
              </a:rPr>
              <a:t>. Harry N. Abrams, New York.</a:t>
            </a:r>
          </a:p>
          <a:p>
            <a:r>
              <a:rPr lang="en-US" sz="1200" kern="1200" dirty="0" err="1" smtClean="0">
                <a:solidFill>
                  <a:schemeClr val="tx1"/>
                </a:solidFill>
                <a:latin typeface="+mn-lt"/>
                <a:ea typeface="+mn-ea"/>
                <a:cs typeface="+mn-cs"/>
              </a:rPr>
              <a:t>Suter</a:t>
            </a:r>
            <a:r>
              <a:rPr lang="en-US" sz="1200" kern="1200" dirty="0" smtClean="0">
                <a:solidFill>
                  <a:schemeClr val="tx1"/>
                </a:solidFill>
                <a:latin typeface="+mn-lt"/>
                <a:ea typeface="+mn-ea"/>
                <a:cs typeface="+mn-cs"/>
              </a:rPr>
              <a:t>, C. 2014. Human, divine or both? The Uruk Vase and the problem of ambiguity.  In </a:t>
            </a:r>
            <a:r>
              <a:rPr lang="en-US" sz="1200" i="1" kern="1200" dirty="0" smtClean="0">
                <a:solidFill>
                  <a:schemeClr val="tx1"/>
                </a:solidFill>
                <a:latin typeface="+mn-lt"/>
                <a:ea typeface="+mn-ea"/>
                <a:cs typeface="+mn-cs"/>
              </a:rPr>
              <a:t>Critical Approaches to Ancient Near Eastern Art</a:t>
            </a:r>
            <a:r>
              <a:rPr lang="en-US" sz="1200" kern="1200" dirty="0" smtClean="0">
                <a:solidFill>
                  <a:schemeClr val="tx1"/>
                </a:solidFill>
                <a:latin typeface="+mn-lt"/>
                <a:ea typeface="+mn-ea"/>
                <a:cs typeface="+mn-cs"/>
              </a:rPr>
              <a:t>, eds. M. Feldman and B. Brown, pp. 545–568. Walter de </a:t>
            </a:r>
            <a:r>
              <a:rPr lang="en-US" sz="1200" kern="1200" dirty="0" err="1" smtClean="0">
                <a:solidFill>
                  <a:schemeClr val="tx1"/>
                </a:solidFill>
                <a:latin typeface="+mn-lt"/>
                <a:ea typeface="+mn-ea"/>
                <a:cs typeface="+mn-cs"/>
              </a:rPr>
              <a:t>Gruyter</a:t>
            </a:r>
            <a:r>
              <a:rPr lang="en-US" sz="1200" kern="1200" dirty="0" smtClean="0">
                <a:solidFill>
                  <a:schemeClr val="tx1"/>
                </a:solidFill>
                <a:latin typeface="+mn-lt"/>
                <a:ea typeface="+mn-ea"/>
                <a:cs typeface="+mn-cs"/>
              </a:rPr>
              <a:t>, Berlin.</a:t>
            </a:r>
          </a:p>
          <a:p>
            <a:r>
              <a:rPr lang="en-US" sz="1200" kern="1200" dirty="0" smtClean="0">
                <a:solidFill>
                  <a:schemeClr val="tx1"/>
                </a:solidFill>
                <a:latin typeface="+mn-lt"/>
                <a:ea typeface="+mn-ea"/>
                <a:cs typeface="+mn-cs"/>
              </a:rPr>
              <a:t>Tengberg, M. 2012.</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Beginnings and early history of date palm garden cultivation in the Middle East</a:t>
            </a:r>
            <a:r>
              <a:rPr lang="en-US" sz="1200" i="1" kern="1200" dirty="0" smtClean="0">
                <a:solidFill>
                  <a:schemeClr val="tx1"/>
                </a:solidFill>
                <a:latin typeface="+mn-lt"/>
                <a:ea typeface="+mn-ea"/>
                <a:cs typeface="+mn-cs"/>
              </a:rPr>
              <a:t>. Journal of Arid Environments </a:t>
            </a:r>
            <a:r>
              <a:rPr lang="en-US" sz="1200" kern="1200" dirty="0" smtClean="0">
                <a:solidFill>
                  <a:schemeClr val="tx1"/>
                </a:solidFill>
                <a:latin typeface="+mn-lt"/>
                <a:ea typeface="+mn-ea"/>
                <a:cs typeface="+mn-cs"/>
              </a:rPr>
              <a:t>86: 139–147.</a:t>
            </a:r>
          </a:p>
          <a:p>
            <a:r>
              <a:rPr lang="en-US" sz="1200" kern="1200" dirty="0" smtClean="0">
                <a:solidFill>
                  <a:schemeClr val="tx1"/>
                </a:solidFill>
                <a:latin typeface="+mn-lt"/>
                <a:ea typeface="+mn-ea"/>
                <a:cs typeface="+mn-cs"/>
              </a:rPr>
              <a:t>Thomas, R. 2013. Anatomy of the endemic palms of the Near and Middle East: archaeobotanical perspectives. Revue </a:t>
            </a:r>
            <a:r>
              <a:rPr lang="en-US" sz="1200" kern="1200" dirty="0" err="1" smtClean="0">
                <a:solidFill>
                  <a:schemeClr val="tx1"/>
                </a:solidFill>
                <a:latin typeface="+mn-lt"/>
                <a:ea typeface="+mn-ea"/>
                <a:cs typeface="+mn-cs"/>
              </a:rPr>
              <a:t>d’Éthnoécologie</a:t>
            </a:r>
            <a:r>
              <a:rPr lang="en-US" sz="1200" kern="1200" dirty="0" smtClean="0">
                <a:solidFill>
                  <a:schemeClr val="tx1"/>
                </a:solidFill>
                <a:latin typeface="+mn-lt"/>
                <a:ea typeface="+mn-ea"/>
                <a:cs typeface="+mn-cs"/>
              </a:rPr>
              <a:t> 4. http://ethnoecologie.revues.org/1366 Winter, I. 2006. Representing abundance: The visual dimension of the agrarian state. In </a:t>
            </a:r>
            <a:r>
              <a:rPr lang="en-US" sz="1200" i="1" kern="1200" dirty="0" smtClean="0">
                <a:solidFill>
                  <a:schemeClr val="tx1"/>
                </a:solidFill>
                <a:latin typeface="+mn-lt"/>
                <a:ea typeface="+mn-ea"/>
                <a:cs typeface="+mn-cs"/>
              </a:rPr>
              <a:t>Settlement and Society: Essays Dedicated to Robert McCormick Adams</a:t>
            </a:r>
            <a:r>
              <a:rPr lang="en-US" sz="1200" kern="1200" dirty="0" smtClean="0">
                <a:solidFill>
                  <a:schemeClr val="tx1"/>
                </a:solidFill>
                <a:latin typeface="+mn-lt"/>
                <a:ea typeface="+mn-ea"/>
                <a:cs typeface="+mn-cs"/>
              </a:rPr>
              <a:t>, ed. E. Stone, pp. 117–138. </a:t>
            </a:r>
            <a:r>
              <a:rPr lang="en-US" sz="1200" kern="1200" dirty="0" err="1" smtClean="0">
                <a:solidFill>
                  <a:schemeClr val="tx1"/>
                </a:solidFill>
                <a:latin typeface="+mn-lt"/>
                <a:ea typeface="+mn-ea"/>
                <a:cs typeface="+mn-cs"/>
              </a:rPr>
              <a:t>Cotsen</a:t>
            </a:r>
            <a:r>
              <a:rPr lang="en-US" sz="1200" kern="1200" dirty="0" smtClean="0">
                <a:solidFill>
                  <a:schemeClr val="tx1"/>
                </a:solidFill>
                <a:latin typeface="+mn-lt"/>
                <a:ea typeface="+mn-ea"/>
                <a:cs typeface="+mn-cs"/>
              </a:rPr>
              <a:t> Institute of Archaeology, Los Angeles.</a:t>
            </a:r>
          </a:p>
          <a:p>
            <a:r>
              <a:rPr lang="en-US" sz="1200" kern="1200" dirty="0" smtClean="0">
                <a:solidFill>
                  <a:schemeClr val="tx1"/>
                </a:solidFill>
                <a:latin typeface="+mn-lt"/>
                <a:ea typeface="+mn-ea"/>
                <a:cs typeface="+mn-cs"/>
              </a:rPr>
              <a:t>Winter, I. 2006. Representing abundance: The visual dimension of the agrarian state. In </a:t>
            </a:r>
            <a:r>
              <a:rPr lang="en-US" sz="1200" i="1" kern="1200" dirty="0" smtClean="0">
                <a:solidFill>
                  <a:schemeClr val="tx1"/>
                </a:solidFill>
                <a:latin typeface="+mn-lt"/>
                <a:ea typeface="+mn-ea"/>
                <a:cs typeface="+mn-cs"/>
              </a:rPr>
              <a:t>Settlement and Society: Essays Dedicated to Robert McCormick Adams</a:t>
            </a:r>
            <a:r>
              <a:rPr lang="en-US" sz="1200" kern="1200" dirty="0" smtClean="0">
                <a:solidFill>
                  <a:schemeClr val="tx1"/>
                </a:solidFill>
                <a:latin typeface="+mn-lt"/>
                <a:ea typeface="+mn-ea"/>
                <a:cs typeface="+mn-cs"/>
              </a:rPr>
              <a:t>, ed. E. Stone, pp. 117–138. </a:t>
            </a:r>
            <a:r>
              <a:rPr lang="en-US" sz="1200" kern="1200" dirty="0" err="1" smtClean="0">
                <a:solidFill>
                  <a:schemeClr val="tx1"/>
                </a:solidFill>
                <a:latin typeface="+mn-lt"/>
                <a:ea typeface="+mn-ea"/>
                <a:cs typeface="+mn-cs"/>
              </a:rPr>
              <a:t>Cotsen</a:t>
            </a:r>
            <a:r>
              <a:rPr lang="en-US" sz="1200" kern="1200" dirty="0" smtClean="0">
                <a:solidFill>
                  <a:schemeClr val="tx1"/>
                </a:solidFill>
                <a:latin typeface="+mn-lt"/>
                <a:ea typeface="+mn-ea"/>
                <a:cs typeface="+mn-cs"/>
              </a:rPr>
              <a:t> Institute of Archaeology, Los Angeles.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ABSTRACT: Rich </a:t>
            </a:r>
            <a:r>
              <a:rPr lang="en-US" sz="1200" kern="1200" dirty="0" err="1" smtClean="0">
                <a:solidFill>
                  <a:schemeClr val="tx1"/>
                </a:solidFill>
                <a:latin typeface="+mn-lt"/>
                <a:ea typeface="+mn-ea"/>
                <a:cs typeface="+mn-cs"/>
              </a:rPr>
              <a:t>ethnobiological</a:t>
            </a:r>
            <a:r>
              <a:rPr lang="en-US" sz="1200" kern="1200" dirty="0" smtClean="0">
                <a:solidFill>
                  <a:schemeClr val="tx1"/>
                </a:solidFill>
                <a:latin typeface="+mn-lt"/>
                <a:ea typeface="+mn-ea"/>
                <a:cs typeface="+mn-cs"/>
              </a:rPr>
              <a:t> study of antiquity is usually constrained by the limitations of the archaeological remains of plants and animals. Sometimes, ongoing tradition, images and texts add a symbolic dimension. Such a study has been done of  the </a:t>
            </a:r>
            <a:r>
              <a:rPr lang="en-US" sz="1200" kern="1200" dirty="0" err="1" smtClean="0">
                <a:solidFill>
                  <a:schemeClr val="tx1"/>
                </a:solidFill>
                <a:latin typeface="+mn-lt"/>
                <a:ea typeface="+mn-ea"/>
                <a:cs typeface="+mn-cs"/>
              </a:rPr>
              <a:t>Warka</a:t>
            </a:r>
            <a:r>
              <a:rPr lang="en-US" sz="1200" kern="1200" dirty="0" smtClean="0">
                <a:solidFill>
                  <a:schemeClr val="tx1"/>
                </a:solidFill>
                <a:latin typeface="+mn-lt"/>
                <a:ea typeface="+mn-ea"/>
                <a:cs typeface="+mn-cs"/>
              </a:rPr>
              <a:t> Vase, an iconic artifact of Mesopotamia. The lowest of three registers appears to represent the basis of Mesopotamian life: water, plants, and animals. Identification of the water and animals is relatively straightforward. In the absence of serious botanical study, the plants depicted are usually thought to be grain and flax. Analysis of the plant imagery in concert with that of archaic signs, botanical </a:t>
            </a:r>
            <a:r>
              <a:rPr lang="en-US" sz="1200" kern="1200" dirty="0" err="1" smtClean="0">
                <a:solidFill>
                  <a:schemeClr val="tx1"/>
                </a:solidFill>
                <a:latin typeface="+mn-lt"/>
                <a:ea typeface="+mn-ea"/>
                <a:cs typeface="+mn-cs"/>
              </a:rPr>
              <a:t>charactistics</a:t>
            </a:r>
            <a:r>
              <a:rPr lang="en-US" sz="1200" kern="1200" dirty="0" smtClean="0">
                <a:solidFill>
                  <a:schemeClr val="tx1"/>
                </a:solidFill>
                <a:latin typeface="+mn-lt"/>
                <a:ea typeface="+mn-ea"/>
                <a:cs typeface="+mn-cs"/>
              </a:rPr>
              <a:t>, and our understanding of Mesopotamian agriculture and tradition shows that the 'grain' is date palm and confirms the other plant as flax. </a:t>
            </a: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D253EB5-C252-9A4E-8262-F6DF6B482098}" type="slidenum">
              <a:rPr lang="en-US" smtClean="0"/>
              <a:pPr/>
              <a:t>26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slide 3</a:t>
            </a:r>
          </a:p>
          <a:p>
            <a:r>
              <a:rPr lang="en-US" sz="1200" kern="1200" dirty="0" smtClean="0">
                <a:solidFill>
                  <a:schemeClr val="tx1"/>
                </a:solidFill>
                <a:latin typeface="+mn-lt"/>
                <a:ea typeface="+mn-ea"/>
                <a:cs typeface="+mn-cs"/>
              </a:rPr>
              <a:t>[Here’s the location; </a:t>
            </a:r>
            <a:r>
              <a:rPr lang="en-US" sz="1200" kern="1200" dirty="0" err="1" smtClean="0">
                <a:solidFill>
                  <a:schemeClr val="tx1"/>
                </a:solidFill>
                <a:latin typeface="+mn-lt"/>
                <a:ea typeface="+mn-ea"/>
                <a:cs typeface="+mn-cs"/>
              </a:rPr>
              <a:t>Warka</a:t>
            </a:r>
            <a:r>
              <a:rPr lang="en-US" sz="1200" kern="1200" dirty="0" smtClean="0">
                <a:solidFill>
                  <a:schemeClr val="tx1"/>
                </a:solidFill>
                <a:latin typeface="+mn-lt"/>
                <a:ea typeface="+mn-ea"/>
                <a:cs typeface="+mn-cs"/>
              </a:rPr>
              <a:t> is just the Arabic name for ancient Uruk, also known to crossword puzzle solvers as the biblical </a:t>
            </a:r>
            <a:r>
              <a:rPr lang="en-US" sz="1200" kern="1200" dirty="0" err="1" smtClean="0">
                <a:solidFill>
                  <a:schemeClr val="tx1"/>
                </a:solidFill>
                <a:latin typeface="+mn-lt"/>
                <a:ea typeface="+mn-ea"/>
                <a:cs typeface="+mn-cs"/>
              </a:rPr>
              <a:t>Erech</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ED253EB5-C252-9A4E-8262-F6DF6B482098}"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slide 4</a:t>
            </a:r>
          </a:p>
          <a:p>
            <a:r>
              <a:rPr lang="en-US" sz="1200" kern="1200" dirty="0" smtClean="0">
                <a:solidFill>
                  <a:schemeClr val="tx1"/>
                </a:solidFill>
                <a:latin typeface="+mn-lt"/>
                <a:ea typeface="+mn-ea"/>
                <a:cs typeface="+mn-cs"/>
              </a:rPr>
              <a:t>The first written signs impressed on clay tablets date to the second half of the fourth millennium BC in Uruk. The corpus of signs from the archaic texts has been published by Green and </a:t>
            </a:r>
            <a:r>
              <a:rPr lang="en-US" sz="1200" kern="1200" dirty="0" err="1" smtClean="0">
                <a:solidFill>
                  <a:schemeClr val="tx1"/>
                </a:solidFill>
                <a:latin typeface="+mn-lt"/>
                <a:ea typeface="+mn-ea"/>
                <a:cs typeface="+mn-cs"/>
              </a:rPr>
              <a:t>Nissen</a:t>
            </a:r>
            <a:r>
              <a:rPr lang="en-US" sz="1200" kern="1200" dirty="0" smtClean="0">
                <a:solidFill>
                  <a:schemeClr val="tx1"/>
                </a:solidFill>
                <a:latin typeface="+mn-lt"/>
                <a:ea typeface="+mn-ea"/>
                <a:cs typeface="+mn-cs"/>
              </a:rPr>
              <a:t>. Some of the signs can be translated, and some have only been assigned phonetic values. </a:t>
            </a:r>
          </a:p>
          <a:p>
            <a:r>
              <a:rPr lang="en-US" sz="1200" kern="120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ED253EB5-C252-9A4E-8262-F6DF6B482098}"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slide 5</a:t>
            </a:r>
          </a:p>
          <a:p>
            <a:r>
              <a:rPr lang="en-US" sz="1200" kern="1200" dirty="0" smtClean="0">
                <a:solidFill>
                  <a:schemeClr val="tx1"/>
                </a:solidFill>
                <a:latin typeface="+mn-lt"/>
                <a:ea typeface="+mn-ea"/>
                <a:cs typeface="+mn-cs"/>
              </a:rPr>
              <a:t>Some of the signs seem to be abstract, and some are representational, like sign number 1, which is the sign for water. A few years ago, Miller was looking for botanical imagery in the Uruk sign list, just to see if anything interesting would pop out.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D253EB5-C252-9A4E-8262-F6DF6B482098}"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slide 6</a:t>
            </a:r>
          </a:p>
          <a:p>
            <a:r>
              <a:rPr lang="en-US" sz="1200" kern="1200" dirty="0" smtClean="0">
                <a:solidFill>
                  <a:schemeClr val="tx1"/>
                </a:solidFill>
                <a:latin typeface="+mn-lt"/>
                <a:ea typeface="+mn-ea"/>
                <a:cs typeface="+mn-cs"/>
              </a:rPr>
              <a:t>Imagine her surprise when she got to no. 230! The sign conventionally</a:t>
            </a:r>
            <a:r>
              <a:rPr lang="en-US" sz="1200" kern="1200" baseline="0" dirty="0" smtClean="0">
                <a:solidFill>
                  <a:schemeClr val="tx1"/>
                </a:solidFill>
                <a:latin typeface="+mn-lt"/>
                <a:ea typeface="+mn-ea"/>
                <a:cs typeface="+mn-cs"/>
              </a:rPr>
              <a:t> called</a:t>
            </a:r>
            <a:r>
              <a:rPr lang="en-US" sz="1200" kern="1200" dirty="0" smtClean="0">
                <a:solidFill>
                  <a:schemeClr val="tx1"/>
                </a:solidFill>
                <a:latin typeface="+mn-lt"/>
                <a:ea typeface="+mn-ea"/>
                <a:cs typeface="+mn-cs"/>
              </a:rPr>
              <a:t> GIŠIMMAR looked very similar to the so-called grain plant on the vase. GIŠIMMAR is the Sumerian word for the date palm. To help keep an open mind, we call that motif the 'cross-hatched plant'. And while we are at it, we call the other motif the trident plant. </a:t>
            </a:r>
          </a:p>
          <a:p>
            <a:r>
              <a:rPr lang="en-US" sz="1200" kern="1200" dirty="0" smtClean="0">
                <a:solidFill>
                  <a:schemeClr val="tx1"/>
                </a:solidFill>
                <a:latin typeface="+mn-lt"/>
                <a:ea typeface="+mn-ea"/>
                <a:cs typeface="+mn-cs"/>
              </a:rPr>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D253EB5-C252-9A4E-8262-F6DF6B482098}"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slide 7</a:t>
            </a:r>
          </a:p>
          <a:p>
            <a:r>
              <a:rPr lang="en-US" sz="1200" kern="1200" dirty="0" smtClean="0">
                <a:solidFill>
                  <a:schemeClr val="tx1"/>
                </a:solidFill>
                <a:latin typeface="+mn-lt"/>
                <a:ea typeface="+mn-ea"/>
                <a:cs typeface="+mn-cs"/>
              </a:rPr>
              <a:t>	Visual representation of narrative can employ images, words, or something in between. Simon Martin's schematic diagram contrasts ideas expressed </a:t>
            </a:r>
            <a:r>
              <a:rPr lang="en-US" sz="1200" kern="1200" dirty="0" err="1" smtClean="0">
                <a:solidFill>
                  <a:schemeClr val="tx1"/>
                </a:solidFill>
                <a:latin typeface="+mn-lt"/>
                <a:ea typeface="+mn-ea"/>
                <a:cs typeface="+mn-cs"/>
              </a:rPr>
              <a:t>iconographically</a:t>
            </a:r>
            <a:r>
              <a:rPr lang="en-US" sz="1200" kern="1200" dirty="0" smtClean="0">
                <a:solidFill>
                  <a:schemeClr val="tx1"/>
                </a:solidFill>
                <a:latin typeface="+mn-lt"/>
                <a:ea typeface="+mn-ea"/>
                <a:cs typeface="+mn-cs"/>
              </a:rPr>
              <a:t> (with images), and those expressed </a:t>
            </a:r>
            <a:r>
              <a:rPr lang="en-US" sz="1200" kern="1200" dirty="0" err="1" smtClean="0">
                <a:solidFill>
                  <a:schemeClr val="tx1"/>
                </a:solidFill>
                <a:latin typeface="+mn-lt"/>
                <a:ea typeface="+mn-ea"/>
                <a:cs typeface="+mn-cs"/>
              </a:rPr>
              <a:t>glottographically</a:t>
            </a:r>
            <a:r>
              <a:rPr lang="en-US" sz="1200" kern="1200" dirty="0" smtClean="0">
                <a:solidFill>
                  <a:schemeClr val="tx1"/>
                </a:solidFill>
                <a:latin typeface="+mn-lt"/>
                <a:ea typeface="+mn-ea"/>
                <a:cs typeface="+mn-cs"/>
              </a:rPr>
              <a:t> (in words). In this diagram, the visual symbolic system of the Uruk period would lie just left of center; the </a:t>
            </a:r>
            <a:r>
              <a:rPr lang="en-US" sz="1200" kern="1200" dirty="0" err="1" smtClean="0">
                <a:solidFill>
                  <a:schemeClr val="tx1"/>
                </a:solidFill>
                <a:latin typeface="+mn-lt"/>
                <a:ea typeface="+mn-ea"/>
                <a:cs typeface="+mn-cs"/>
              </a:rPr>
              <a:t>Warka</a:t>
            </a:r>
            <a:r>
              <a:rPr lang="en-US" sz="1200" kern="1200" dirty="0" smtClean="0">
                <a:solidFill>
                  <a:schemeClr val="tx1"/>
                </a:solidFill>
                <a:latin typeface="+mn-lt"/>
                <a:ea typeface="+mn-ea"/>
                <a:cs typeface="+mn-cs"/>
              </a:rPr>
              <a:t> vase has a lot of iconographic imagery, but the conventions of written signs were developing at the same time.</a:t>
            </a:r>
          </a:p>
          <a:p>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Protoliterate</a:t>
            </a:r>
            <a:r>
              <a:rPr lang="en-US" sz="1200" kern="1200" dirty="0" smtClean="0">
                <a:solidFill>
                  <a:schemeClr val="tx1"/>
                </a:solidFill>
                <a:latin typeface="+mn-lt"/>
                <a:ea typeface="+mn-ea"/>
                <a:cs typeface="+mn-cs"/>
              </a:rPr>
              <a:t> Mesopotamia has a big </a:t>
            </a:r>
            <a:r>
              <a:rPr lang="en-US" sz="1200" u="sng" kern="1200" dirty="0" smtClean="0">
                <a:solidFill>
                  <a:schemeClr val="tx1"/>
                </a:solidFill>
                <a:latin typeface="+mn-lt"/>
                <a:ea typeface="+mn-ea"/>
                <a:cs typeface="+mn-cs"/>
              </a:rPr>
              <a:t>advantage</a:t>
            </a:r>
            <a:r>
              <a:rPr lang="en-US" sz="1200" kern="1200" dirty="0" smtClean="0">
                <a:solidFill>
                  <a:schemeClr val="tx1"/>
                </a:solidFill>
                <a:latin typeface="+mn-lt"/>
                <a:ea typeface="+mn-ea"/>
                <a:cs typeface="+mn-cs"/>
              </a:rPr>
              <a:t> for iconographic study, because there are significant cultural continuities with the the cuneiform-text producing culture of later times. A big </a:t>
            </a:r>
            <a:r>
              <a:rPr lang="en-US" sz="1200" u="sng" kern="1200" dirty="0" smtClean="0">
                <a:solidFill>
                  <a:schemeClr val="tx1"/>
                </a:solidFill>
                <a:latin typeface="+mn-lt"/>
                <a:ea typeface="+mn-ea"/>
                <a:cs typeface="+mn-cs"/>
              </a:rPr>
              <a:t>dis</a:t>
            </a:r>
            <a:r>
              <a:rPr lang="en-US" sz="1200" kern="1200" dirty="0" smtClean="0">
                <a:solidFill>
                  <a:schemeClr val="tx1"/>
                </a:solidFill>
                <a:latin typeface="+mn-lt"/>
                <a:ea typeface="+mn-ea"/>
                <a:cs typeface="+mn-cs"/>
              </a:rPr>
              <a:t>advantage is that those texts are separated from the Uruk period by more than a thousand years. That is a greater gap than the one separating the Classic Maya from the first </a:t>
            </a:r>
            <a:r>
              <a:rPr lang="en-US" sz="1200" kern="1200" dirty="0" err="1" smtClean="0">
                <a:solidFill>
                  <a:schemeClr val="tx1"/>
                </a:solidFill>
                <a:latin typeface="+mn-lt"/>
                <a:ea typeface="+mn-ea"/>
                <a:cs typeface="+mn-cs"/>
              </a:rPr>
              <a:t>ethnohistoric</a:t>
            </a:r>
            <a:r>
              <a:rPr lang="en-US" sz="1200" kern="1200" dirty="0" smtClean="0">
                <a:solidFill>
                  <a:schemeClr val="tx1"/>
                </a:solidFill>
                <a:latin typeface="+mn-lt"/>
                <a:ea typeface="+mn-ea"/>
                <a:cs typeface="+mn-cs"/>
              </a:rPr>
              <a:t> records and European observations. Jim Knight's book about "iconographic methods in New World prehistory" gives a useful perspective because it spells out an analytical approach that does not presume prior knowledge of language or narrative tradition. Knight points out that one of the first steps in an iconographic analysis is pulling together contemporary examples of the same motifs as they appear in the same or different media.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Martin 2006</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D253EB5-C252-9A4E-8262-F6DF6B482098}"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slide 8</a:t>
            </a:r>
          </a:p>
          <a:p>
            <a:r>
              <a:rPr lang="en-US" sz="1200" kern="1200" dirty="0" smtClean="0">
                <a:solidFill>
                  <a:schemeClr val="tx1"/>
                </a:solidFill>
                <a:latin typeface="+mn-lt"/>
                <a:ea typeface="+mn-ea"/>
                <a:cs typeface="+mn-cs"/>
              </a:rPr>
              <a:t>It turns out that there are a number of such plant images. For example, the </a:t>
            </a:r>
            <a:r>
              <a:rPr lang="en-US" sz="1200" kern="1200" dirty="0" err="1" smtClean="0">
                <a:solidFill>
                  <a:schemeClr val="tx1"/>
                </a:solidFill>
                <a:latin typeface="+mn-lt"/>
                <a:ea typeface="+mn-ea"/>
                <a:cs typeface="+mn-cs"/>
              </a:rPr>
              <a:t>Warka</a:t>
            </a:r>
            <a:r>
              <a:rPr lang="en-US" sz="1200" kern="1200" dirty="0" smtClean="0">
                <a:solidFill>
                  <a:schemeClr val="tx1"/>
                </a:solidFill>
                <a:latin typeface="+mn-lt"/>
                <a:ea typeface="+mn-ea"/>
                <a:cs typeface="+mn-cs"/>
              </a:rPr>
              <a:t> mace has alternating triplets of  both the cross-hatch and trident plants. </a:t>
            </a:r>
          </a:p>
          <a:p>
            <a:r>
              <a:rPr lang="en-US" sz="1200" kern="1200" dirty="0" smtClean="0">
                <a:solidFill>
                  <a:schemeClr val="tx1"/>
                </a:solidFill>
                <a:latin typeface="+mn-lt"/>
                <a:ea typeface="+mn-ea"/>
                <a:cs typeface="+mn-cs"/>
              </a:rPr>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D253EB5-C252-9A4E-8262-F6DF6B482098}"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Slide 9</a:t>
            </a:r>
          </a:p>
          <a:p>
            <a:r>
              <a:rPr lang="en-US" sz="1200" kern="1200" dirty="0" smtClean="0">
                <a:solidFill>
                  <a:schemeClr val="tx1"/>
                </a:solidFill>
                <a:latin typeface="+mn-lt"/>
                <a:ea typeface="+mn-ea"/>
                <a:cs typeface="+mn-cs"/>
              </a:rPr>
              <a:t>A little less clear is a plant form on the </a:t>
            </a:r>
            <a:r>
              <a:rPr lang="en-US" sz="1200" kern="1200" dirty="0" err="1" smtClean="0">
                <a:solidFill>
                  <a:schemeClr val="tx1"/>
                </a:solidFill>
                <a:latin typeface="+mn-lt"/>
                <a:ea typeface="+mn-ea"/>
                <a:cs typeface="+mn-cs"/>
              </a:rPr>
              <a:t>Warka</a:t>
            </a:r>
            <a:r>
              <a:rPr lang="en-US" sz="1200" kern="1200" dirty="0" smtClean="0">
                <a:solidFill>
                  <a:schemeClr val="tx1"/>
                </a:solidFill>
                <a:latin typeface="+mn-lt"/>
                <a:ea typeface="+mn-ea"/>
                <a:cs typeface="+mn-cs"/>
              </a:rPr>
              <a:t> stele, which also has poorly preserved but analogous representations of basket-bearers.</a:t>
            </a:r>
          </a:p>
          <a:p>
            <a:r>
              <a:rPr lang="en-US" sz="1200" kern="120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ED253EB5-C252-9A4E-8262-F6DF6B482098}"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ECD69B-8D61-4546-9C19-EFBE9B41BF34}" type="datetimeFigureOut">
              <a:rPr lang="en-US" smtClean="0"/>
              <a:pPr/>
              <a:t>10/22/15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AEE58-C7A0-9945-9F6A-4809413D3E3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ECD69B-8D61-4546-9C19-EFBE9B41BF34}" type="datetimeFigureOut">
              <a:rPr lang="en-US" smtClean="0"/>
              <a:pPr/>
              <a:t>10/22/15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AEE58-C7A0-9945-9F6A-4809413D3E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ECD69B-8D61-4546-9C19-EFBE9B41BF34}" type="datetimeFigureOut">
              <a:rPr lang="en-US" smtClean="0"/>
              <a:pPr/>
              <a:t>10/22/15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AEE58-C7A0-9945-9F6A-4809413D3E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ECD69B-8D61-4546-9C19-EFBE9B41BF34}" type="datetimeFigureOut">
              <a:rPr lang="en-US" smtClean="0"/>
              <a:pPr/>
              <a:t>10/22/15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AEE58-C7A0-9945-9F6A-4809413D3E3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ECD69B-8D61-4546-9C19-EFBE9B41BF34}" type="datetimeFigureOut">
              <a:rPr lang="en-US" smtClean="0"/>
              <a:pPr/>
              <a:t>10/22/15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AEE58-C7A0-9945-9F6A-4809413D3E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ECD69B-8D61-4546-9C19-EFBE9B41BF34}" type="datetimeFigureOut">
              <a:rPr lang="en-US" smtClean="0"/>
              <a:pPr/>
              <a:t>10/22/15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BAEE58-C7A0-9945-9F6A-4809413D3E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ECD69B-8D61-4546-9C19-EFBE9B41BF34}" type="datetimeFigureOut">
              <a:rPr lang="en-US" smtClean="0"/>
              <a:pPr/>
              <a:t>10/22/15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BAEE58-C7A0-9945-9F6A-4809413D3E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ECD69B-8D61-4546-9C19-EFBE9B41BF34}" type="datetimeFigureOut">
              <a:rPr lang="en-US" smtClean="0"/>
              <a:pPr/>
              <a:t>10/22/15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BAEE58-C7A0-9945-9F6A-4809413D3E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CD69B-8D61-4546-9C19-EFBE9B41BF34}" type="datetimeFigureOut">
              <a:rPr lang="en-US" smtClean="0"/>
              <a:pPr/>
              <a:t>10/22/15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BAEE58-C7A0-9945-9F6A-4809413D3E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ECD69B-8D61-4546-9C19-EFBE9B41BF34}" type="datetimeFigureOut">
              <a:rPr lang="en-US" smtClean="0"/>
              <a:pPr/>
              <a:t>10/22/15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BAEE58-C7A0-9945-9F6A-4809413D3E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ECD69B-8D61-4546-9C19-EFBE9B41BF34}" type="datetimeFigureOut">
              <a:rPr lang="en-US" smtClean="0"/>
              <a:pPr/>
              <a:t>10/22/15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BAEE58-C7A0-9945-9F6A-4809413D3E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ECD69B-8D61-4546-9C19-EFBE9B41BF34}" type="datetimeFigureOut">
              <a:rPr lang="en-US" smtClean="0"/>
              <a:pPr/>
              <a:t>10/22/15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BAEE58-C7A0-9945-9F6A-4809413D3E34}"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5.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5.png"/><Relationship Id="rId5" Type="http://schemas.openxmlformats.org/officeDocument/2006/relationships/image" Target="../media/image8.png"/><Relationship Id="rId6" Type="http://schemas.openxmlformats.org/officeDocument/2006/relationships/image" Target="../media/image31.png"/><Relationship Id="rId7"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jpe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37.jpe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8.png"/><Relationship Id="rId6" Type="http://schemas.openxmlformats.org/officeDocument/2006/relationships/image" Target="../media/image40.jpeg"/><Relationship Id="rId7"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1" Type="http://schemas.openxmlformats.org/officeDocument/2006/relationships/image" Target="../media/image45.png"/><Relationship Id="rId12"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25.png"/><Relationship Id="rId8" Type="http://schemas.openxmlformats.org/officeDocument/2006/relationships/image" Target="../media/image8.png"/><Relationship Id="rId9" Type="http://schemas.openxmlformats.org/officeDocument/2006/relationships/image" Target="../media/image54.png"/><Relationship Id="rId10"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df"/><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3.pdf"/><Relationship Id="rId4" Type="http://schemas.openxmlformats.org/officeDocument/2006/relationships/image" Target="../media/image141.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p:cNvPicPr>
            <a:picLocks noChangeAspect="1"/>
          </p:cNvPicPr>
          <p:nvPr/>
        </p:nvPicPr>
        <p:blipFill>
          <a:blip r:embed="rId3"/>
          <a:stretch>
            <a:fillRect/>
          </a:stretch>
        </p:blipFill>
        <p:spPr>
          <a:xfrm>
            <a:off x="5953083" y="264396"/>
            <a:ext cx="3383697" cy="6121590"/>
          </a:xfrm>
          <a:prstGeom prst="rect">
            <a:avLst/>
          </a:prstGeom>
        </p:spPr>
      </p:pic>
      <p:pic>
        <p:nvPicPr>
          <p:cNvPr id="8" name="Picture 7"/>
          <p:cNvPicPr>
            <a:picLocks noChangeAspect="1"/>
          </p:cNvPicPr>
          <p:nvPr/>
        </p:nvPicPr>
        <p:blipFill>
          <a:blip r:embed="rId4"/>
          <a:stretch>
            <a:fillRect/>
          </a:stretch>
        </p:blipFill>
        <p:spPr>
          <a:xfrm>
            <a:off x="139709" y="264396"/>
            <a:ext cx="6040633" cy="3515313"/>
          </a:xfrm>
          <a:prstGeom prst="rect">
            <a:avLst/>
          </a:prstGeom>
        </p:spPr>
      </p:pic>
      <p:sp>
        <p:nvSpPr>
          <p:cNvPr id="6" name="TextBox 5"/>
          <p:cNvSpPr txBox="1"/>
          <p:nvPr/>
        </p:nvSpPr>
        <p:spPr>
          <a:xfrm>
            <a:off x="0" y="3864577"/>
            <a:ext cx="6953421" cy="646331"/>
          </a:xfrm>
          <a:prstGeom prst="rect">
            <a:avLst/>
          </a:prstGeom>
          <a:noFill/>
        </p:spPr>
        <p:txBody>
          <a:bodyPr wrap="none" rtlCol="0">
            <a:spAutoFit/>
          </a:bodyPr>
          <a:lstStyle/>
          <a:p>
            <a:r>
              <a:rPr lang="en-US" sz="3600" dirty="0" smtClean="0"/>
              <a:t>The </a:t>
            </a:r>
            <a:r>
              <a:rPr lang="en-US" sz="3600" dirty="0" err="1" smtClean="0"/>
              <a:t>Ethnobiology</a:t>
            </a:r>
            <a:r>
              <a:rPr lang="en-US" sz="3600" dirty="0" smtClean="0"/>
              <a:t> of the </a:t>
            </a:r>
            <a:r>
              <a:rPr lang="en-US" sz="3600" dirty="0" err="1" smtClean="0"/>
              <a:t>Warka</a:t>
            </a:r>
            <a:r>
              <a:rPr lang="en-US" sz="3600" dirty="0" smtClean="0"/>
              <a:t> Vase</a:t>
            </a:r>
          </a:p>
        </p:txBody>
      </p:sp>
      <p:sp>
        <p:nvSpPr>
          <p:cNvPr id="7" name="Rectangle 6"/>
          <p:cNvSpPr/>
          <p:nvPr/>
        </p:nvSpPr>
        <p:spPr>
          <a:xfrm>
            <a:off x="0" y="4654389"/>
            <a:ext cx="6040633" cy="1323439"/>
          </a:xfrm>
          <a:prstGeom prst="rect">
            <a:avLst/>
          </a:prstGeom>
        </p:spPr>
        <p:txBody>
          <a:bodyPr wrap="square">
            <a:spAutoFit/>
          </a:bodyPr>
          <a:lstStyle/>
          <a:p>
            <a:r>
              <a:rPr lang="en-US" sz="2000" dirty="0" smtClean="0"/>
              <a:t>Naomi </a:t>
            </a:r>
            <a:r>
              <a:rPr lang="en-US" sz="2000" dirty="0" smtClean="0"/>
              <a:t>F. Miller, Philip H. Jones, and Holly Pittman</a:t>
            </a:r>
          </a:p>
          <a:p>
            <a:r>
              <a:rPr lang="en-US" sz="2000" dirty="0" smtClean="0"/>
              <a:t>University of Pennsylvania Museum</a:t>
            </a:r>
          </a:p>
          <a:p>
            <a:endParaRPr lang="en-US" sz="2000" dirty="0" smtClean="0"/>
          </a:p>
          <a:p>
            <a:r>
              <a:rPr lang="en-US" sz="2000" dirty="0" smtClean="0"/>
              <a:t>© October </a:t>
            </a:r>
            <a:r>
              <a:rPr lang="en-US" sz="2000" dirty="0" smtClean="0"/>
              <a:t>22, 2015</a:t>
            </a:r>
          </a:p>
        </p:txBody>
      </p:sp>
      <p:sp>
        <p:nvSpPr>
          <p:cNvPr id="9" name="TextBox 8"/>
          <p:cNvSpPr txBox="1"/>
          <p:nvPr/>
        </p:nvSpPr>
        <p:spPr>
          <a:xfrm>
            <a:off x="0" y="6150114"/>
            <a:ext cx="7532931" cy="707886"/>
          </a:xfrm>
          <a:prstGeom prst="rect">
            <a:avLst/>
          </a:prstGeom>
          <a:noFill/>
        </p:spPr>
        <p:txBody>
          <a:bodyPr wrap="none" rtlCol="0">
            <a:spAutoFit/>
          </a:bodyPr>
          <a:lstStyle/>
          <a:p>
            <a:r>
              <a:rPr lang="en-US" sz="2000" dirty="0" smtClean="0"/>
              <a:t>Slightly revised version of a paper presented at the annual </a:t>
            </a:r>
          </a:p>
          <a:p>
            <a:r>
              <a:rPr lang="en-US" sz="2000" dirty="0" smtClean="0"/>
              <a:t>meeting of Society for American Archaeology, Austin TX, April 26, 2014</a:t>
            </a:r>
            <a:endParaRPr lang="en-US"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94544"/>
            <a:ext cx="9144000" cy="489291"/>
          </a:xfrm>
        </p:spPr>
        <p:txBody>
          <a:bodyPr>
            <a:noAutofit/>
          </a:bodyPr>
          <a:lstStyle/>
          <a:p>
            <a:r>
              <a:rPr lang="en-US" sz="3200" dirty="0" smtClean="0"/>
              <a:t>“Cross-hatch Plant” and “Trident Plant” in Glyptic</a:t>
            </a:r>
            <a:endParaRPr lang="en-US" sz="3200" dirty="0"/>
          </a:p>
        </p:txBody>
      </p:sp>
      <p:pic>
        <p:nvPicPr>
          <p:cNvPr id="4" name="Picture 3"/>
          <p:cNvPicPr>
            <a:picLocks noChangeAspect="1"/>
          </p:cNvPicPr>
          <p:nvPr/>
        </p:nvPicPr>
        <p:blipFill>
          <a:blip r:embed="rId3"/>
          <a:stretch>
            <a:fillRect/>
          </a:stretch>
        </p:blipFill>
        <p:spPr>
          <a:xfrm>
            <a:off x="43512" y="895750"/>
            <a:ext cx="4333897" cy="1655308"/>
          </a:xfrm>
          <a:prstGeom prst="rect">
            <a:avLst/>
          </a:prstGeom>
        </p:spPr>
      </p:pic>
      <p:pic>
        <p:nvPicPr>
          <p:cNvPr id="5" name="Picture 4"/>
          <p:cNvPicPr>
            <a:picLocks noChangeAspect="1"/>
          </p:cNvPicPr>
          <p:nvPr/>
        </p:nvPicPr>
        <p:blipFill>
          <a:blip r:embed="rId4"/>
          <a:stretch>
            <a:fillRect/>
          </a:stretch>
        </p:blipFill>
        <p:spPr>
          <a:xfrm>
            <a:off x="4764338" y="895750"/>
            <a:ext cx="4333898" cy="2513059"/>
          </a:xfrm>
          <a:prstGeom prst="rect">
            <a:avLst/>
          </a:prstGeom>
        </p:spPr>
      </p:pic>
      <p:pic>
        <p:nvPicPr>
          <p:cNvPr id="6" name="Picture 5"/>
          <p:cNvPicPr>
            <a:picLocks noChangeAspect="1"/>
          </p:cNvPicPr>
          <p:nvPr/>
        </p:nvPicPr>
        <p:blipFill>
          <a:blip r:embed="rId5"/>
          <a:stretch>
            <a:fillRect/>
          </a:stretch>
        </p:blipFill>
        <p:spPr>
          <a:xfrm>
            <a:off x="136728" y="2781889"/>
            <a:ext cx="4228560" cy="1580067"/>
          </a:xfrm>
          <a:prstGeom prst="rect">
            <a:avLst/>
          </a:prstGeom>
        </p:spPr>
      </p:pic>
      <p:pic>
        <p:nvPicPr>
          <p:cNvPr id="7" name="Picture 6"/>
          <p:cNvPicPr>
            <a:picLocks noChangeAspect="1"/>
          </p:cNvPicPr>
          <p:nvPr/>
        </p:nvPicPr>
        <p:blipFill>
          <a:blip r:embed="rId6"/>
          <a:stretch>
            <a:fillRect/>
          </a:stretch>
        </p:blipFill>
        <p:spPr>
          <a:xfrm>
            <a:off x="4764339" y="3571923"/>
            <a:ext cx="4333897" cy="1429584"/>
          </a:xfrm>
          <a:prstGeom prst="rect">
            <a:avLst/>
          </a:prstGeom>
        </p:spPr>
      </p:pic>
      <p:pic>
        <p:nvPicPr>
          <p:cNvPr id="9" name="Picture 8"/>
          <p:cNvPicPr>
            <a:picLocks noChangeAspect="1"/>
          </p:cNvPicPr>
          <p:nvPr/>
        </p:nvPicPr>
        <p:blipFill>
          <a:blip r:embed="rId7"/>
          <a:stretch>
            <a:fillRect/>
          </a:stretch>
        </p:blipFill>
        <p:spPr>
          <a:xfrm>
            <a:off x="4458973" y="5293573"/>
            <a:ext cx="4639263" cy="1503465"/>
          </a:xfrm>
          <a:prstGeom prst="rect">
            <a:avLst/>
          </a:prstGeom>
        </p:spPr>
      </p:pic>
      <p:pic>
        <p:nvPicPr>
          <p:cNvPr id="10" name="Picture 9"/>
          <p:cNvPicPr>
            <a:picLocks noChangeAspect="1"/>
          </p:cNvPicPr>
          <p:nvPr/>
        </p:nvPicPr>
        <p:blipFill>
          <a:blip r:embed="rId8"/>
          <a:stretch>
            <a:fillRect/>
          </a:stretch>
        </p:blipFill>
        <p:spPr>
          <a:xfrm>
            <a:off x="136728" y="4586934"/>
            <a:ext cx="4325042" cy="2183722"/>
          </a:xfrm>
          <a:prstGeom prst="rect">
            <a:avLst/>
          </a:prstGeom>
        </p:spPr>
      </p:pic>
      <p:sp>
        <p:nvSpPr>
          <p:cNvPr id="11" name="Donut 10"/>
          <p:cNvSpPr/>
          <p:nvPr/>
        </p:nvSpPr>
        <p:spPr>
          <a:xfrm rot="18572152">
            <a:off x="7473927" y="1514710"/>
            <a:ext cx="946988" cy="752837"/>
          </a:xfrm>
          <a:prstGeom prst="donut">
            <a:avLst>
              <a:gd name="adj" fmla="val 7064"/>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Donut 11"/>
          <p:cNvSpPr/>
          <p:nvPr/>
        </p:nvSpPr>
        <p:spPr>
          <a:xfrm rot="16478093">
            <a:off x="3014416" y="611352"/>
            <a:ext cx="631702" cy="967176"/>
          </a:xfrm>
          <a:prstGeom prst="donut">
            <a:avLst>
              <a:gd name="adj" fmla="val 8388"/>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Donut 12"/>
          <p:cNvSpPr/>
          <p:nvPr/>
        </p:nvSpPr>
        <p:spPr>
          <a:xfrm rot="15204988">
            <a:off x="1824936" y="4364871"/>
            <a:ext cx="631702" cy="967176"/>
          </a:xfrm>
          <a:prstGeom prst="donut">
            <a:avLst>
              <a:gd name="adj" fmla="val 8388"/>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Donut 13"/>
          <p:cNvSpPr/>
          <p:nvPr/>
        </p:nvSpPr>
        <p:spPr>
          <a:xfrm rot="190905">
            <a:off x="929110" y="2587962"/>
            <a:ext cx="631702" cy="967176"/>
          </a:xfrm>
          <a:prstGeom prst="donut">
            <a:avLst>
              <a:gd name="adj" fmla="val 8388"/>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Donut 14"/>
          <p:cNvSpPr/>
          <p:nvPr/>
        </p:nvSpPr>
        <p:spPr>
          <a:xfrm>
            <a:off x="6724007" y="3713851"/>
            <a:ext cx="631702" cy="967176"/>
          </a:xfrm>
          <a:prstGeom prst="donut">
            <a:avLst>
              <a:gd name="adj" fmla="val 8388"/>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94544"/>
            <a:ext cx="9144000" cy="489291"/>
          </a:xfrm>
        </p:spPr>
        <p:txBody>
          <a:bodyPr>
            <a:noAutofit/>
          </a:bodyPr>
          <a:lstStyle/>
          <a:p>
            <a:r>
              <a:rPr lang="en-US" sz="3200" dirty="0" smtClean="0"/>
              <a:t>“Cross-hatch Plant” and “Trident Plant” in Glyptic</a:t>
            </a:r>
            <a:endParaRPr lang="en-US" sz="3200" dirty="0"/>
          </a:p>
        </p:txBody>
      </p:sp>
      <p:pic>
        <p:nvPicPr>
          <p:cNvPr id="4" name="Picture 3"/>
          <p:cNvPicPr>
            <a:picLocks noChangeAspect="1"/>
          </p:cNvPicPr>
          <p:nvPr/>
        </p:nvPicPr>
        <p:blipFill>
          <a:blip r:embed="rId3"/>
          <a:stretch>
            <a:fillRect/>
          </a:stretch>
        </p:blipFill>
        <p:spPr>
          <a:xfrm>
            <a:off x="43512" y="895750"/>
            <a:ext cx="4333897" cy="1655308"/>
          </a:xfrm>
          <a:prstGeom prst="rect">
            <a:avLst/>
          </a:prstGeom>
        </p:spPr>
      </p:pic>
      <p:pic>
        <p:nvPicPr>
          <p:cNvPr id="5" name="Picture 4"/>
          <p:cNvPicPr>
            <a:picLocks noChangeAspect="1"/>
          </p:cNvPicPr>
          <p:nvPr/>
        </p:nvPicPr>
        <p:blipFill>
          <a:blip r:embed="rId4"/>
          <a:stretch>
            <a:fillRect/>
          </a:stretch>
        </p:blipFill>
        <p:spPr>
          <a:xfrm>
            <a:off x="4764338" y="895750"/>
            <a:ext cx="4333898" cy="2513059"/>
          </a:xfrm>
          <a:prstGeom prst="rect">
            <a:avLst/>
          </a:prstGeom>
        </p:spPr>
      </p:pic>
      <p:pic>
        <p:nvPicPr>
          <p:cNvPr id="6" name="Picture 5"/>
          <p:cNvPicPr>
            <a:picLocks noChangeAspect="1"/>
          </p:cNvPicPr>
          <p:nvPr/>
        </p:nvPicPr>
        <p:blipFill>
          <a:blip r:embed="rId5"/>
          <a:stretch>
            <a:fillRect/>
          </a:stretch>
        </p:blipFill>
        <p:spPr>
          <a:xfrm>
            <a:off x="136728" y="2781889"/>
            <a:ext cx="4228560" cy="1580067"/>
          </a:xfrm>
          <a:prstGeom prst="rect">
            <a:avLst/>
          </a:prstGeom>
        </p:spPr>
      </p:pic>
      <p:pic>
        <p:nvPicPr>
          <p:cNvPr id="7" name="Picture 6"/>
          <p:cNvPicPr>
            <a:picLocks noChangeAspect="1"/>
          </p:cNvPicPr>
          <p:nvPr/>
        </p:nvPicPr>
        <p:blipFill>
          <a:blip r:embed="rId6"/>
          <a:stretch>
            <a:fillRect/>
          </a:stretch>
        </p:blipFill>
        <p:spPr>
          <a:xfrm>
            <a:off x="4764339" y="3571923"/>
            <a:ext cx="4333897" cy="1429584"/>
          </a:xfrm>
          <a:prstGeom prst="rect">
            <a:avLst/>
          </a:prstGeom>
        </p:spPr>
      </p:pic>
      <p:pic>
        <p:nvPicPr>
          <p:cNvPr id="9" name="Picture 8"/>
          <p:cNvPicPr>
            <a:picLocks noChangeAspect="1"/>
          </p:cNvPicPr>
          <p:nvPr/>
        </p:nvPicPr>
        <p:blipFill>
          <a:blip r:embed="rId7"/>
          <a:stretch>
            <a:fillRect/>
          </a:stretch>
        </p:blipFill>
        <p:spPr>
          <a:xfrm>
            <a:off x="4458973" y="5293573"/>
            <a:ext cx="4639263" cy="1503465"/>
          </a:xfrm>
          <a:prstGeom prst="rect">
            <a:avLst/>
          </a:prstGeom>
        </p:spPr>
      </p:pic>
      <p:pic>
        <p:nvPicPr>
          <p:cNvPr id="10" name="Picture 9"/>
          <p:cNvPicPr>
            <a:picLocks noChangeAspect="1"/>
          </p:cNvPicPr>
          <p:nvPr/>
        </p:nvPicPr>
        <p:blipFill>
          <a:blip r:embed="rId8"/>
          <a:stretch>
            <a:fillRect/>
          </a:stretch>
        </p:blipFill>
        <p:spPr>
          <a:xfrm>
            <a:off x="136728" y="4586934"/>
            <a:ext cx="4325042" cy="2183722"/>
          </a:xfrm>
          <a:prstGeom prst="rect">
            <a:avLst/>
          </a:prstGeom>
        </p:spPr>
      </p:pic>
      <p:sp>
        <p:nvSpPr>
          <p:cNvPr id="11" name="Donut 10"/>
          <p:cNvSpPr/>
          <p:nvPr/>
        </p:nvSpPr>
        <p:spPr>
          <a:xfrm rot="18572152">
            <a:off x="7473927" y="1514710"/>
            <a:ext cx="946988" cy="752837"/>
          </a:xfrm>
          <a:prstGeom prst="donut">
            <a:avLst>
              <a:gd name="adj" fmla="val 7064"/>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Donut 11"/>
          <p:cNvSpPr/>
          <p:nvPr/>
        </p:nvSpPr>
        <p:spPr>
          <a:xfrm rot="16478093">
            <a:off x="3014416" y="611352"/>
            <a:ext cx="631702" cy="967176"/>
          </a:xfrm>
          <a:prstGeom prst="donut">
            <a:avLst>
              <a:gd name="adj" fmla="val 8388"/>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Donut 12"/>
          <p:cNvSpPr/>
          <p:nvPr/>
        </p:nvSpPr>
        <p:spPr>
          <a:xfrm rot="15204988">
            <a:off x="1824936" y="4364871"/>
            <a:ext cx="631702" cy="967176"/>
          </a:xfrm>
          <a:prstGeom prst="donut">
            <a:avLst>
              <a:gd name="adj" fmla="val 8388"/>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Donut 13"/>
          <p:cNvSpPr/>
          <p:nvPr/>
        </p:nvSpPr>
        <p:spPr>
          <a:xfrm rot="190905">
            <a:off x="929110" y="2587962"/>
            <a:ext cx="631702" cy="967176"/>
          </a:xfrm>
          <a:prstGeom prst="donut">
            <a:avLst>
              <a:gd name="adj" fmla="val 8388"/>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Donut 14"/>
          <p:cNvSpPr/>
          <p:nvPr/>
        </p:nvSpPr>
        <p:spPr>
          <a:xfrm>
            <a:off x="6724007" y="3713851"/>
            <a:ext cx="631702" cy="967176"/>
          </a:xfrm>
          <a:prstGeom prst="donut">
            <a:avLst>
              <a:gd name="adj" fmla="val 8388"/>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Donut 15"/>
          <p:cNvSpPr/>
          <p:nvPr/>
        </p:nvSpPr>
        <p:spPr>
          <a:xfrm rot="1260986">
            <a:off x="6559605" y="5146698"/>
            <a:ext cx="643151" cy="937376"/>
          </a:xfrm>
          <a:prstGeom prst="donut">
            <a:avLst>
              <a:gd name="adj" fmla="val 8388"/>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69474" y="155585"/>
            <a:ext cx="3500234" cy="1143000"/>
          </a:xfrm>
        </p:spPr>
        <p:txBody>
          <a:bodyPr>
            <a:normAutofit fontScale="90000"/>
          </a:bodyPr>
          <a:lstStyle/>
          <a:p>
            <a:r>
              <a:rPr lang="en-US" dirty="0" smtClean="0"/>
              <a:t>Grain or Reed ?</a:t>
            </a:r>
            <a:endParaRPr lang="en-US" dirty="0"/>
          </a:p>
        </p:txBody>
      </p:sp>
      <p:pic>
        <p:nvPicPr>
          <p:cNvPr id="4" name="Picture 3"/>
          <p:cNvPicPr>
            <a:picLocks noChangeAspect="1"/>
          </p:cNvPicPr>
          <p:nvPr/>
        </p:nvPicPr>
        <p:blipFill>
          <a:blip r:embed="rId3"/>
          <a:stretch>
            <a:fillRect/>
          </a:stretch>
        </p:blipFill>
        <p:spPr>
          <a:xfrm>
            <a:off x="4550290" y="155585"/>
            <a:ext cx="1676942" cy="3810012"/>
          </a:xfrm>
          <a:prstGeom prst="rect">
            <a:avLst/>
          </a:prstGeom>
        </p:spPr>
      </p:pic>
      <p:pic>
        <p:nvPicPr>
          <p:cNvPr id="5" name="Picture 4"/>
          <p:cNvPicPr>
            <a:picLocks noChangeAspect="1"/>
          </p:cNvPicPr>
          <p:nvPr/>
        </p:nvPicPr>
        <p:blipFill>
          <a:blip r:embed="rId4"/>
          <a:stretch>
            <a:fillRect/>
          </a:stretch>
        </p:blipFill>
        <p:spPr>
          <a:xfrm>
            <a:off x="6918474" y="155585"/>
            <a:ext cx="2035822" cy="3810012"/>
          </a:xfrm>
          <a:prstGeom prst="rect">
            <a:avLst/>
          </a:prstGeom>
        </p:spPr>
      </p:pic>
      <p:pic>
        <p:nvPicPr>
          <p:cNvPr id="6" name="Picture 5"/>
          <p:cNvPicPr>
            <a:picLocks noChangeAspect="1"/>
          </p:cNvPicPr>
          <p:nvPr/>
        </p:nvPicPr>
        <p:blipFill>
          <a:blip r:embed="rId5"/>
          <a:stretch>
            <a:fillRect/>
          </a:stretch>
        </p:blipFill>
        <p:spPr>
          <a:xfrm rot="5400000">
            <a:off x="3710877" y="4086630"/>
            <a:ext cx="2184811" cy="3100206"/>
          </a:xfrm>
          <a:prstGeom prst="rect">
            <a:avLst/>
          </a:prstGeom>
        </p:spPr>
      </p:pic>
      <p:pic>
        <p:nvPicPr>
          <p:cNvPr id="7" name="Picture 6"/>
          <p:cNvPicPr>
            <a:picLocks noChangeAspect="1"/>
          </p:cNvPicPr>
          <p:nvPr/>
        </p:nvPicPr>
        <p:blipFill>
          <a:blip r:embed="rId6"/>
          <a:stretch>
            <a:fillRect/>
          </a:stretch>
        </p:blipFill>
        <p:spPr>
          <a:xfrm rot="5400000">
            <a:off x="6843980" y="4622715"/>
            <a:ext cx="2184811" cy="2028031"/>
          </a:xfrm>
          <a:prstGeom prst="rect">
            <a:avLst/>
          </a:prstGeom>
        </p:spPr>
      </p:pic>
      <p:sp>
        <p:nvSpPr>
          <p:cNvPr id="10" name="TextBox 9"/>
          <p:cNvSpPr txBox="1"/>
          <p:nvPr/>
        </p:nvSpPr>
        <p:spPr>
          <a:xfrm>
            <a:off x="4708807" y="3965597"/>
            <a:ext cx="1429297" cy="461665"/>
          </a:xfrm>
          <a:prstGeom prst="rect">
            <a:avLst/>
          </a:prstGeom>
          <a:noFill/>
        </p:spPr>
        <p:txBody>
          <a:bodyPr wrap="none" rtlCol="0">
            <a:spAutoFit/>
          </a:bodyPr>
          <a:lstStyle/>
          <a:p>
            <a:r>
              <a:rPr lang="en-US" sz="2400" dirty="0" smtClean="0"/>
              <a:t>ŠE  (grain)</a:t>
            </a:r>
            <a:endParaRPr lang="en-US" sz="2400" dirty="0"/>
          </a:p>
        </p:txBody>
      </p:sp>
      <p:sp>
        <p:nvSpPr>
          <p:cNvPr id="11" name="TextBox 10"/>
          <p:cNvSpPr txBox="1"/>
          <p:nvPr/>
        </p:nvSpPr>
        <p:spPr>
          <a:xfrm>
            <a:off x="7220804" y="3965597"/>
            <a:ext cx="1431162" cy="461665"/>
          </a:xfrm>
          <a:prstGeom prst="rect">
            <a:avLst/>
          </a:prstGeom>
          <a:noFill/>
        </p:spPr>
        <p:txBody>
          <a:bodyPr wrap="square" rtlCol="0">
            <a:spAutoFit/>
          </a:bodyPr>
          <a:lstStyle/>
          <a:p>
            <a:pPr algn="ctr"/>
            <a:r>
              <a:rPr lang="en-US" sz="2400" dirty="0" smtClean="0"/>
              <a:t>GI (reed)</a:t>
            </a:r>
            <a:endParaRPr lang="en-US" sz="2400" dirty="0"/>
          </a:p>
        </p:txBody>
      </p:sp>
      <p:pic>
        <p:nvPicPr>
          <p:cNvPr id="12" name="Picture 11"/>
          <p:cNvPicPr>
            <a:picLocks noChangeAspect="1"/>
          </p:cNvPicPr>
          <p:nvPr/>
        </p:nvPicPr>
        <p:blipFill>
          <a:blip r:embed="rId7"/>
          <a:stretch>
            <a:fillRect/>
          </a:stretch>
        </p:blipFill>
        <p:spPr>
          <a:xfrm>
            <a:off x="262132" y="1298584"/>
            <a:ext cx="2991048" cy="2811031"/>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5400000">
            <a:off x="808923" y="874331"/>
            <a:ext cx="4220149" cy="5714787"/>
          </a:xfrm>
          <a:prstGeom prst="rect">
            <a:avLst/>
          </a:prstGeom>
        </p:spPr>
      </p:pic>
      <p:pic>
        <p:nvPicPr>
          <p:cNvPr id="6" name="Picture 5"/>
          <p:cNvPicPr>
            <a:picLocks noChangeAspect="1"/>
          </p:cNvPicPr>
          <p:nvPr/>
        </p:nvPicPr>
        <p:blipFill>
          <a:blip r:embed="rId4"/>
          <a:stretch>
            <a:fillRect/>
          </a:stretch>
        </p:blipFill>
        <p:spPr>
          <a:xfrm rot="5400000">
            <a:off x="5471224" y="2656629"/>
            <a:ext cx="4011320" cy="2367794"/>
          </a:xfrm>
          <a:prstGeom prst="rect">
            <a:avLst/>
          </a:prstGeom>
        </p:spPr>
      </p:pic>
      <p:sp>
        <p:nvSpPr>
          <p:cNvPr id="10" name="TextBox 9"/>
          <p:cNvSpPr txBox="1"/>
          <p:nvPr/>
        </p:nvSpPr>
        <p:spPr>
          <a:xfrm>
            <a:off x="1339791" y="995307"/>
            <a:ext cx="1773843" cy="523220"/>
          </a:xfrm>
          <a:prstGeom prst="rect">
            <a:avLst/>
          </a:prstGeom>
          <a:noFill/>
        </p:spPr>
        <p:txBody>
          <a:bodyPr wrap="none" rtlCol="0">
            <a:spAutoFit/>
          </a:bodyPr>
          <a:lstStyle/>
          <a:p>
            <a:r>
              <a:rPr lang="en-US" sz="2800" dirty="0" smtClean="0"/>
              <a:t>GIŠIMMAR</a:t>
            </a:r>
            <a:endParaRPr lang="en-US" sz="2800" dirty="0"/>
          </a:p>
        </p:txBody>
      </p:sp>
      <p:sp>
        <p:nvSpPr>
          <p:cNvPr id="11" name="TextBox 10"/>
          <p:cNvSpPr txBox="1"/>
          <p:nvPr/>
        </p:nvSpPr>
        <p:spPr>
          <a:xfrm>
            <a:off x="6292987" y="3423355"/>
            <a:ext cx="830726" cy="461665"/>
          </a:xfrm>
          <a:prstGeom prst="rect">
            <a:avLst/>
          </a:prstGeom>
          <a:noFill/>
        </p:spPr>
        <p:txBody>
          <a:bodyPr wrap="none" rtlCol="0">
            <a:spAutoFit/>
          </a:bodyPr>
          <a:lstStyle/>
          <a:p>
            <a:r>
              <a:rPr lang="en-US" sz="2400" dirty="0" smtClean="0"/>
              <a:t>GIBIL</a:t>
            </a:r>
            <a:endParaRPr lang="en-US" sz="2400" dirty="0"/>
          </a:p>
        </p:txBody>
      </p:sp>
      <p:pic>
        <p:nvPicPr>
          <p:cNvPr id="12" name="Picture 11"/>
          <p:cNvPicPr>
            <a:picLocks noChangeAspect="1"/>
          </p:cNvPicPr>
          <p:nvPr/>
        </p:nvPicPr>
        <p:blipFill>
          <a:blip r:embed="rId5"/>
          <a:stretch>
            <a:fillRect/>
          </a:stretch>
        </p:blipFill>
        <p:spPr>
          <a:xfrm>
            <a:off x="5908784" y="1621649"/>
            <a:ext cx="2354445" cy="2212743"/>
          </a:xfrm>
          <a:prstGeom prst="rect">
            <a:avLst/>
          </a:prstGeom>
        </p:spPr>
      </p:pic>
      <p:sp>
        <p:nvSpPr>
          <p:cNvPr id="13" name="Title 12"/>
          <p:cNvSpPr>
            <a:spLocks noGrp="1"/>
          </p:cNvSpPr>
          <p:nvPr>
            <p:ph type="title"/>
          </p:nvPr>
        </p:nvSpPr>
        <p:spPr>
          <a:xfrm>
            <a:off x="2346445" y="151535"/>
            <a:ext cx="4777268" cy="657433"/>
          </a:xfrm>
          <a:ln>
            <a:noFill/>
          </a:ln>
        </p:spPr>
        <p:txBody>
          <a:bodyPr>
            <a:normAutofit fontScale="90000"/>
          </a:bodyPr>
          <a:lstStyle/>
          <a:p>
            <a:r>
              <a:rPr lang="en-US" dirty="0" smtClean="0"/>
              <a:t>Date Palm Offshoot ?</a:t>
            </a:r>
            <a:endParaRPr lang="en-US" dirty="0"/>
          </a:p>
        </p:txBody>
      </p:sp>
      <p:sp>
        <p:nvSpPr>
          <p:cNvPr id="8" name="TextBox 7"/>
          <p:cNvSpPr txBox="1"/>
          <p:nvPr/>
        </p:nvSpPr>
        <p:spPr>
          <a:xfrm>
            <a:off x="2686693" y="5854698"/>
            <a:ext cx="6179396" cy="400110"/>
          </a:xfrm>
          <a:prstGeom prst="rect">
            <a:avLst/>
          </a:prstGeom>
          <a:noFill/>
        </p:spPr>
        <p:txBody>
          <a:bodyPr wrap="none" rtlCol="0">
            <a:spAutoFit/>
          </a:bodyPr>
          <a:lstStyle/>
          <a:p>
            <a:r>
              <a:rPr lang="en-US" sz="2000" dirty="0" smtClean="0"/>
              <a:t>Pennsylvania Sumerian Dictionary: </a:t>
            </a:r>
            <a:r>
              <a:rPr lang="en-US" sz="2000" dirty="0" err="1" smtClean="0"/>
              <a:t>gibil</a:t>
            </a:r>
            <a:r>
              <a:rPr lang="en-US" sz="2000" dirty="0" smtClean="0"/>
              <a:t> = sprout, offshoot</a:t>
            </a:r>
            <a:endParaRPr lang="en-US" sz="2000" dirty="0"/>
          </a:p>
        </p:txBody>
      </p:sp>
      <p:sp>
        <p:nvSpPr>
          <p:cNvPr id="9" name="TextBox 8"/>
          <p:cNvSpPr txBox="1"/>
          <p:nvPr/>
        </p:nvSpPr>
        <p:spPr>
          <a:xfrm>
            <a:off x="6920396" y="995307"/>
            <a:ext cx="938403" cy="523220"/>
          </a:xfrm>
          <a:prstGeom prst="rect">
            <a:avLst/>
          </a:prstGeom>
          <a:noFill/>
        </p:spPr>
        <p:txBody>
          <a:bodyPr wrap="none" rtlCol="0">
            <a:spAutoFit/>
          </a:bodyPr>
          <a:lstStyle/>
          <a:p>
            <a:r>
              <a:rPr lang="en-US" sz="2800" dirty="0" smtClean="0"/>
              <a:t>GIBIL</a:t>
            </a:r>
            <a:endParaRPr lang="en-US" sz="28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804221" y="11442"/>
            <a:ext cx="4114800" cy="2202497"/>
          </a:xfrm>
        </p:spPr>
        <p:txBody>
          <a:bodyPr>
            <a:normAutofit/>
          </a:bodyPr>
          <a:lstStyle/>
          <a:p>
            <a:r>
              <a:rPr lang="en-US" sz="4000" dirty="0" smtClean="0"/>
              <a:t>Date Palm</a:t>
            </a:r>
            <a:br>
              <a:rPr lang="en-US" sz="4000" dirty="0" smtClean="0"/>
            </a:br>
            <a:r>
              <a:rPr lang="en-US" sz="4000" dirty="0" smtClean="0"/>
              <a:t>Propagation by Offshoot</a:t>
            </a:r>
            <a:endParaRPr lang="en-US" sz="4000" dirty="0"/>
          </a:p>
        </p:txBody>
      </p:sp>
      <p:pic>
        <p:nvPicPr>
          <p:cNvPr id="4" name="Picture 3"/>
          <p:cNvPicPr>
            <a:picLocks noChangeAspect="1"/>
          </p:cNvPicPr>
          <p:nvPr/>
        </p:nvPicPr>
        <p:blipFill>
          <a:blip r:embed="rId3"/>
          <a:stretch>
            <a:fillRect/>
          </a:stretch>
        </p:blipFill>
        <p:spPr>
          <a:xfrm>
            <a:off x="0" y="0"/>
            <a:ext cx="4572000" cy="6858000"/>
          </a:xfrm>
          <a:prstGeom prst="rect">
            <a:avLst/>
          </a:prstGeom>
        </p:spPr>
      </p:pic>
      <p:pic>
        <p:nvPicPr>
          <p:cNvPr id="5" name="Picture 4" descr="Screen shot 2012-02-22 at 11.54.59 AM.png"/>
          <p:cNvPicPr>
            <a:picLocks noChangeAspect="1"/>
          </p:cNvPicPr>
          <p:nvPr/>
        </p:nvPicPr>
        <p:blipFill>
          <a:blip r:embed="rId4"/>
          <a:stretch>
            <a:fillRect/>
          </a:stretch>
        </p:blipFill>
        <p:spPr>
          <a:xfrm>
            <a:off x="5060059" y="2202497"/>
            <a:ext cx="3603125" cy="4387119"/>
          </a:xfrm>
          <a:prstGeom prst="rect">
            <a:avLst/>
          </a:prstGeom>
        </p:spPr>
      </p:pic>
      <p:sp>
        <p:nvSpPr>
          <p:cNvPr id="6" name="Rectangle 5"/>
          <p:cNvSpPr/>
          <p:nvPr/>
        </p:nvSpPr>
        <p:spPr>
          <a:xfrm>
            <a:off x="0" y="6560013"/>
            <a:ext cx="4572000" cy="276999"/>
          </a:xfrm>
          <a:prstGeom prst="rect">
            <a:avLst/>
          </a:prstGeom>
        </p:spPr>
        <p:txBody>
          <a:bodyPr wrap="square">
            <a:spAutoFit/>
          </a:bodyPr>
          <a:lstStyle/>
          <a:p>
            <a:r>
              <a:rPr lang="en-US" sz="1200" dirty="0" smtClean="0"/>
              <a:t>http://upload.wikimedia.org/wikipedia/commons/4/41/Shatla.JPG </a:t>
            </a:r>
          </a:p>
        </p:txBody>
      </p:sp>
      <p:sp>
        <p:nvSpPr>
          <p:cNvPr id="7" name="TextBox 6"/>
          <p:cNvSpPr txBox="1"/>
          <p:nvPr/>
        </p:nvSpPr>
        <p:spPr>
          <a:xfrm>
            <a:off x="8598621" y="6550223"/>
            <a:ext cx="535573" cy="276999"/>
          </a:xfrm>
          <a:prstGeom prst="rect">
            <a:avLst/>
          </a:prstGeom>
          <a:noFill/>
        </p:spPr>
        <p:txBody>
          <a:bodyPr wrap="none" rtlCol="0">
            <a:spAutoFit/>
          </a:bodyPr>
          <a:lstStyle/>
          <a:p>
            <a:r>
              <a:rPr lang="en-US" sz="1200" dirty="0" smtClean="0">
                <a:solidFill>
                  <a:srgbClr val="BFBFBF"/>
                </a:solidFill>
              </a:rPr>
              <a:t>USDA</a:t>
            </a:r>
            <a:endParaRPr lang="en-US" sz="1200" dirty="0">
              <a:solidFill>
                <a:srgbClr val="BFBFBF"/>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332014" y="225340"/>
            <a:ext cx="3157232" cy="1485821"/>
          </a:xfrm>
        </p:spPr>
        <p:txBody>
          <a:bodyPr>
            <a:normAutofit/>
          </a:bodyPr>
          <a:lstStyle/>
          <a:p>
            <a:r>
              <a:rPr lang="en-US" sz="4000" dirty="0" smtClean="0"/>
              <a:t>Date Palm</a:t>
            </a:r>
            <a:br>
              <a:rPr lang="en-US" sz="4000" dirty="0" smtClean="0"/>
            </a:br>
            <a:r>
              <a:rPr lang="en-US" sz="4000" dirty="0" smtClean="0"/>
              <a:t> Offshoots</a:t>
            </a:r>
            <a:endParaRPr lang="en-US" sz="4000" dirty="0"/>
          </a:p>
        </p:txBody>
      </p:sp>
      <p:pic>
        <p:nvPicPr>
          <p:cNvPr id="9" name="Picture 8" descr="Warka Vase palm2.jpg"/>
          <p:cNvPicPr>
            <a:picLocks noChangeAspect="1"/>
          </p:cNvPicPr>
          <p:nvPr/>
        </p:nvPicPr>
        <p:blipFill>
          <a:blip r:embed="rId3"/>
          <a:stretch>
            <a:fillRect/>
          </a:stretch>
        </p:blipFill>
        <p:spPr>
          <a:xfrm>
            <a:off x="4820370" y="2531847"/>
            <a:ext cx="2298723" cy="4232569"/>
          </a:xfrm>
          <a:prstGeom prst="rect">
            <a:avLst/>
          </a:prstGeom>
        </p:spPr>
      </p:pic>
      <p:pic>
        <p:nvPicPr>
          <p:cNvPr id="10" name="Picture 9" descr="Warka Vase palm3.jpg"/>
          <p:cNvPicPr>
            <a:picLocks noChangeAspect="1"/>
          </p:cNvPicPr>
          <p:nvPr/>
        </p:nvPicPr>
        <p:blipFill>
          <a:blip r:embed="rId4"/>
          <a:stretch>
            <a:fillRect/>
          </a:stretch>
        </p:blipFill>
        <p:spPr>
          <a:xfrm>
            <a:off x="7119093" y="73531"/>
            <a:ext cx="2024907" cy="3275259"/>
          </a:xfrm>
          <a:prstGeom prst="rect">
            <a:avLst/>
          </a:prstGeom>
        </p:spPr>
      </p:pic>
      <p:pic>
        <p:nvPicPr>
          <p:cNvPr id="11" name="Picture 10" descr="tree climber1235.jpg"/>
          <p:cNvPicPr>
            <a:picLocks noChangeAspect="1"/>
          </p:cNvPicPr>
          <p:nvPr/>
        </p:nvPicPr>
        <p:blipFill>
          <a:blip r:embed="rId5"/>
          <a:stretch>
            <a:fillRect/>
          </a:stretch>
        </p:blipFill>
        <p:spPr>
          <a:xfrm>
            <a:off x="53472" y="225340"/>
            <a:ext cx="4726794" cy="6298453"/>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60770" y="127103"/>
            <a:ext cx="5888907" cy="1143000"/>
          </a:xfrm>
        </p:spPr>
        <p:txBody>
          <a:bodyPr>
            <a:normAutofit/>
          </a:bodyPr>
          <a:lstStyle/>
          <a:p>
            <a:r>
              <a:rPr lang="en-US" sz="4000" dirty="0" smtClean="0"/>
              <a:t>Palm or Palm Offshoot?</a:t>
            </a:r>
            <a:endParaRPr lang="en-US" sz="4000" dirty="0"/>
          </a:p>
        </p:txBody>
      </p:sp>
      <p:pic>
        <p:nvPicPr>
          <p:cNvPr id="5" name="Picture 4"/>
          <p:cNvPicPr>
            <a:picLocks noChangeAspect="1"/>
          </p:cNvPicPr>
          <p:nvPr/>
        </p:nvPicPr>
        <p:blipFill>
          <a:blip r:embed="rId3"/>
          <a:stretch>
            <a:fillRect/>
          </a:stretch>
        </p:blipFill>
        <p:spPr>
          <a:xfrm rot="5400000">
            <a:off x="1181119" y="1755800"/>
            <a:ext cx="3985992" cy="5397699"/>
          </a:xfrm>
          <a:prstGeom prst="rect">
            <a:avLst/>
          </a:prstGeom>
        </p:spPr>
      </p:pic>
      <p:pic>
        <p:nvPicPr>
          <p:cNvPr id="6" name="Picture 5"/>
          <p:cNvPicPr>
            <a:picLocks noChangeAspect="1"/>
          </p:cNvPicPr>
          <p:nvPr/>
        </p:nvPicPr>
        <p:blipFill>
          <a:blip r:embed="rId4"/>
          <a:stretch>
            <a:fillRect/>
          </a:stretch>
        </p:blipFill>
        <p:spPr>
          <a:xfrm rot="5400000">
            <a:off x="6030916" y="3237821"/>
            <a:ext cx="3788752" cy="2236417"/>
          </a:xfrm>
          <a:prstGeom prst="rect">
            <a:avLst/>
          </a:prstGeom>
        </p:spPr>
      </p:pic>
      <p:sp>
        <p:nvSpPr>
          <p:cNvPr id="10" name="TextBox 9"/>
          <p:cNvSpPr txBox="1"/>
          <p:nvPr/>
        </p:nvSpPr>
        <p:spPr>
          <a:xfrm>
            <a:off x="2877742" y="1979627"/>
            <a:ext cx="1773843" cy="523220"/>
          </a:xfrm>
          <a:prstGeom prst="rect">
            <a:avLst/>
          </a:prstGeom>
          <a:noFill/>
        </p:spPr>
        <p:txBody>
          <a:bodyPr wrap="none" rtlCol="0">
            <a:spAutoFit/>
          </a:bodyPr>
          <a:lstStyle/>
          <a:p>
            <a:r>
              <a:rPr lang="en-US" sz="2800" dirty="0" smtClean="0"/>
              <a:t>GIŠIMMAR</a:t>
            </a:r>
            <a:endParaRPr lang="en-US" sz="2800" dirty="0"/>
          </a:p>
        </p:txBody>
      </p:sp>
      <p:sp>
        <p:nvSpPr>
          <p:cNvPr id="11" name="TextBox 10"/>
          <p:cNvSpPr txBox="1"/>
          <p:nvPr/>
        </p:nvSpPr>
        <p:spPr>
          <a:xfrm>
            <a:off x="8105098" y="1938433"/>
            <a:ext cx="938403" cy="523220"/>
          </a:xfrm>
          <a:prstGeom prst="rect">
            <a:avLst/>
          </a:prstGeom>
          <a:noFill/>
        </p:spPr>
        <p:txBody>
          <a:bodyPr wrap="none" rtlCol="0">
            <a:spAutoFit/>
          </a:bodyPr>
          <a:lstStyle/>
          <a:p>
            <a:r>
              <a:rPr lang="en-US" sz="2800" dirty="0" smtClean="0"/>
              <a:t>GIBIL</a:t>
            </a:r>
            <a:endParaRPr lang="en-US" sz="2800" dirty="0"/>
          </a:p>
        </p:txBody>
      </p:sp>
      <p:pic>
        <p:nvPicPr>
          <p:cNvPr id="12" name="Picture 11"/>
          <p:cNvPicPr>
            <a:picLocks noChangeAspect="1"/>
          </p:cNvPicPr>
          <p:nvPr/>
        </p:nvPicPr>
        <p:blipFill>
          <a:blip r:embed="rId5"/>
          <a:stretch>
            <a:fillRect/>
          </a:stretch>
        </p:blipFill>
        <p:spPr>
          <a:xfrm>
            <a:off x="7000933" y="0"/>
            <a:ext cx="2143067" cy="2014087"/>
          </a:xfrm>
          <a:prstGeom prst="rect">
            <a:avLst/>
          </a:prstGeom>
        </p:spPr>
      </p:pic>
      <p:pic>
        <p:nvPicPr>
          <p:cNvPr id="15" name="Picture 14"/>
          <p:cNvPicPr>
            <a:picLocks noChangeAspect="1"/>
          </p:cNvPicPr>
          <p:nvPr/>
        </p:nvPicPr>
        <p:blipFill>
          <a:blip r:embed="rId6"/>
          <a:stretch>
            <a:fillRect/>
          </a:stretch>
        </p:blipFill>
        <p:spPr>
          <a:xfrm>
            <a:off x="7765" y="1208112"/>
            <a:ext cx="1907583" cy="3400266"/>
          </a:xfrm>
          <a:prstGeom prst="rect">
            <a:avLst/>
          </a:prstGeom>
        </p:spPr>
      </p:pic>
      <p:sp>
        <p:nvSpPr>
          <p:cNvPr id="16" name="Rectangle 15"/>
          <p:cNvSpPr/>
          <p:nvPr/>
        </p:nvSpPr>
        <p:spPr>
          <a:xfrm>
            <a:off x="0" y="6567806"/>
            <a:ext cx="6649677" cy="276999"/>
          </a:xfrm>
          <a:prstGeom prst="rect">
            <a:avLst/>
          </a:prstGeom>
        </p:spPr>
        <p:txBody>
          <a:bodyPr wrap="square">
            <a:spAutoFit/>
          </a:bodyPr>
          <a:lstStyle/>
          <a:p>
            <a:r>
              <a:rPr lang="en-US" sz="1200" dirty="0" smtClean="0">
                <a:solidFill>
                  <a:srgbClr val="BFBFBF"/>
                </a:solidFill>
              </a:rPr>
              <a:t>http://upload.wikimedia.org/wikipedia/commons/c/c0/Phoenix_dactylifera2.jpg</a:t>
            </a:r>
            <a:endParaRPr lang="en-US" sz="1200" dirty="0">
              <a:solidFill>
                <a:srgbClr val="BFBFBF"/>
              </a:solidFill>
            </a:endParaRPr>
          </a:p>
        </p:txBody>
      </p:sp>
      <p:pic>
        <p:nvPicPr>
          <p:cNvPr id="13" name="Picture 12" descr="Warka Vase palm1.jpg"/>
          <p:cNvPicPr>
            <a:picLocks noChangeAspect="1"/>
          </p:cNvPicPr>
          <p:nvPr/>
        </p:nvPicPr>
        <p:blipFill>
          <a:blip r:embed="rId7"/>
          <a:stretch>
            <a:fillRect/>
          </a:stretch>
        </p:blipFill>
        <p:spPr>
          <a:xfrm>
            <a:off x="5969742" y="2061027"/>
            <a:ext cx="1917626" cy="2736611"/>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5008551" y="4721356"/>
            <a:ext cx="2867938" cy="317500"/>
          </a:xfrm>
          <a:prstGeom prst="rect">
            <a:avLst/>
          </a:prstGeom>
        </p:spPr>
        <p:txBody>
          <a:bodyPr/>
          <a:lstStyle/>
          <a:p>
            <a:r>
              <a:rPr lang="en-US" sz="1000" dirty="0" smtClean="0">
                <a:latin typeface="Arial"/>
              </a:rPr>
              <a:t>Carbonized </a:t>
            </a:r>
            <a:r>
              <a:rPr lang="en-US" sz="1000" dirty="0">
                <a:latin typeface="Arial"/>
              </a:rPr>
              <a:t>whole fruits and seeds of </a:t>
            </a:r>
            <a:r>
              <a:rPr lang="en-US" sz="1000" dirty="0" smtClean="0">
                <a:latin typeface="Arial"/>
              </a:rPr>
              <a:t>date palm</a:t>
            </a:r>
            <a:endParaRPr lang="en-US" sz="1000" dirty="0">
              <a:latin typeface="Arial"/>
            </a:endParaRPr>
          </a:p>
        </p:txBody>
      </p:sp>
      <p:pic>
        <p:nvPicPr>
          <p:cNvPr id="8" name="Picture 7"/>
          <p:cNvPicPr>
            <a:picLocks noChangeAspect="1"/>
          </p:cNvPicPr>
          <p:nvPr/>
        </p:nvPicPr>
        <p:blipFill>
          <a:blip r:embed="rId3"/>
          <a:stretch>
            <a:fillRect/>
          </a:stretch>
        </p:blipFill>
        <p:spPr>
          <a:xfrm>
            <a:off x="360771" y="1228196"/>
            <a:ext cx="7315200" cy="2667000"/>
          </a:xfrm>
          <a:prstGeom prst="rect">
            <a:avLst/>
          </a:prstGeom>
        </p:spPr>
      </p:pic>
      <p:pic>
        <p:nvPicPr>
          <p:cNvPr id="2" name="Picture 1"/>
          <p:cNvPicPr>
            <a:picLocks noChangeAspect="1"/>
          </p:cNvPicPr>
          <p:nvPr/>
        </p:nvPicPr>
        <p:blipFill>
          <a:blip r:embed="rId4"/>
          <a:stretch>
            <a:fillRect/>
          </a:stretch>
        </p:blipFill>
        <p:spPr>
          <a:xfrm>
            <a:off x="4924019" y="2371710"/>
            <a:ext cx="3898900" cy="3302000"/>
          </a:xfrm>
          <a:prstGeom prst="rect">
            <a:avLst/>
          </a:prstGeom>
        </p:spPr>
      </p:pic>
      <p:sp>
        <p:nvSpPr>
          <p:cNvPr id="9" name="Title 8"/>
          <p:cNvSpPr>
            <a:spLocks noGrp="1"/>
          </p:cNvSpPr>
          <p:nvPr>
            <p:ph type="title"/>
          </p:nvPr>
        </p:nvSpPr>
        <p:spPr>
          <a:xfrm>
            <a:off x="418400" y="75946"/>
            <a:ext cx="8229600" cy="1143000"/>
          </a:xfrm>
        </p:spPr>
        <p:txBody>
          <a:bodyPr>
            <a:normAutofit fontScale="90000"/>
          </a:bodyPr>
          <a:lstStyle/>
          <a:p>
            <a:r>
              <a:rPr lang="en-US" dirty="0" smtClean="0"/>
              <a:t>Archaeobotanical Evidence for Dates</a:t>
            </a:r>
            <a:endParaRPr lang="en-US" dirty="0"/>
          </a:p>
        </p:txBody>
      </p:sp>
      <p:sp>
        <p:nvSpPr>
          <p:cNvPr id="12" name="TextBox 11"/>
          <p:cNvSpPr txBox="1"/>
          <p:nvPr/>
        </p:nvSpPr>
        <p:spPr>
          <a:xfrm>
            <a:off x="0" y="6550223"/>
            <a:ext cx="9121118" cy="307777"/>
          </a:xfrm>
          <a:prstGeom prst="rect">
            <a:avLst/>
          </a:prstGeom>
          <a:noFill/>
        </p:spPr>
        <p:txBody>
          <a:bodyPr wrap="square" rtlCol="0">
            <a:spAutoFit/>
          </a:bodyPr>
          <a:lstStyle/>
          <a:p>
            <a:r>
              <a:rPr lang="en-US" sz="1400" dirty="0" smtClean="0"/>
              <a:t>* </a:t>
            </a:r>
            <a:r>
              <a:rPr lang="en-US" sz="1400" dirty="0" smtClean="0">
                <a:solidFill>
                  <a:schemeClr val="tx1">
                    <a:lumMod val="75000"/>
                  </a:schemeClr>
                </a:solidFill>
              </a:rPr>
              <a:t>Images show modern wood </a:t>
            </a:r>
            <a:r>
              <a:rPr lang="en-US" sz="1400" dirty="0" smtClean="0">
                <a:solidFill>
                  <a:schemeClr val="tx1">
                    <a:lumMod val="75000"/>
                  </a:schemeClr>
                </a:solidFill>
                <a:cs typeface="Arial"/>
              </a:rPr>
              <a:t>(Thomas 2013)</a:t>
            </a:r>
            <a:r>
              <a:rPr lang="en-US" sz="1400" dirty="0" smtClean="0">
                <a:solidFill>
                  <a:schemeClr val="tx1">
                    <a:lumMod val="75000"/>
                  </a:schemeClr>
                </a:solidFill>
              </a:rPr>
              <a:t> &amp; charred Iron Age fruits and pits </a:t>
            </a:r>
            <a:r>
              <a:rPr lang="en-US" sz="1400" dirty="0" smtClean="0">
                <a:solidFill>
                  <a:schemeClr val="tx1">
                    <a:lumMod val="75000"/>
                  </a:schemeClr>
                </a:solidFill>
                <a:cs typeface="Arial"/>
              </a:rPr>
              <a:t>(Tengberg 2012)</a:t>
            </a:r>
            <a:endParaRPr lang="en-US" sz="1400" dirty="0" smtClean="0">
              <a:solidFill>
                <a:schemeClr val="tx1">
                  <a:lumMod val="75000"/>
                </a:schemeClr>
              </a:solidFill>
            </a:endParaRPr>
          </a:p>
        </p:txBody>
      </p:sp>
      <p:sp>
        <p:nvSpPr>
          <p:cNvPr id="13" name="TextBox 12"/>
          <p:cNvSpPr txBox="1"/>
          <p:nvPr/>
        </p:nvSpPr>
        <p:spPr>
          <a:xfrm>
            <a:off x="626342" y="3967577"/>
            <a:ext cx="3833952" cy="954107"/>
          </a:xfrm>
          <a:prstGeom prst="rect">
            <a:avLst/>
          </a:prstGeom>
          <a:noFill/>
        </p:spPr>
        <p:txBody>
          <a:bodyPr wrap="none" rtlCol="0">
            <a:spAutoFit/>
          </a:bodyPr>
          <a:lstStyle/>
          <a:p>
            <a:pPr algn="ctr"/>
            <a:r>
              <a:rPr lang="en-US" sz="2800" dirty="0" smtClean="0"/>
              <a:t> Date wood cross-section </a:t>
            </a:r>
          </a:p>
          <a:p>
            <a:pPr algn="ctr"/>
            <a:r>
              <a:rPr lang="en-US" sz="2800" dirty="0" smtClean="0"/>
              <a:t>&amp; microstructure</a:t>
            </a:r>
          </a:p>
        </p:txBody>
      </p:sp>
      <p:sp>
        <p:nvSpPr>
          <p:cNvPr id="15" name="TextBox 14"/>
          <p:cNvSpPr txBox="1"/>
          <p:nvPr/>
        </p:nvSpPr>
        <p:spPr>
          <a:xfrm>
            <a:off x="5566422" y="5673710"/>
            <a:ext cx="2656096" cy="523220"/>
          </a:xfrm>
          <a:prstGeom prst="rect">
            <a:avLst/>
          </a:prstGeom>
          <a:noFill/>
        </p:spPr>
        <p:txBody>
          <a:bodyPr wrap="none" rtlCol="0">
            <a:spAutoFit/>
          </a:bodyPr>
          <a:lstStyle/>
          <a:p>
            <a:pPr algn="ctr"/>
            <a:r>
              <a:rPr lang="en-US" sz="2800" dirty="0" smtClean="0"/>
              <a:t>Date pits &amp; fruits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745445" y="91358"/>
            <a:ext cx="5664922" cy="791198"/>
          </a:xfrm>
        </p:spPr>
        <p:txBody>
          <a:bodyPr>
            <a:normAutofit/>
          </a:bodyPr>
          <a:lstStyle/>
          <a:p>
            <a:r>
              <a:rPr lang="en-US" sz="4000" dirty="0" smtClean="0"/>
              <a:t>Mesopotamia</a:t>
            </a:r>
            <a:endParaRPr lang="en-US" sz="4000" dirty="0"/>
          </a:p>
        </p:txBody>
      </p:sp>
      <p:pic>
        <p:nvPicPr>
          <p:cNvPr id="3" name="Picture 2"/>
          <p:cNvPicPr>
            <a:picLocks noChangeAspect="1"/>
          </p:cNvPicPr>
          <p:nvPr/>
        </p:nvPicPr>
        <p:blipFill>
          <a:blip r:embed="rId3"/>
          <a:stretch>
            <a:fillRect/>
          </a:stretch>
        </p:blipFill>
        <p:spPr>
          <a:xfrm>
            <a:off x="1046706" y="974092"/>
            <a:ext cx="7062400" cy="5283565"/>
          </a:xfrm>
          <a:prstGeom prst="rect">
            <a:avLst/>
          </a:prstGeom>
        </p:spPr>
      </p:pic>
      <p:sp>
        <p:nvSpPr>
          <p:cNvPr id="4" name="Rectangle 3"/>
          <p:cNvSpPr/>
          <p:nvPr/>
        </p:nvSpPr>
        <p:spPr>
          <a:xfrm>
            <a:off x="1023824" y="6257657"/>
            <a:ext cx="3506088" cy="276999"/>
          </a:xfrm>
          <a:prstGeom prst="rect">
            <a:avLst/>
          </a:prstGeom>
        </p:spPr>
        <p:txBody>
          <a:bodyPr wrap="none">
            <a:spAutoFit/>
          </a:bodyPr>
          <a:lstStyle/>
          <a:p>
            <a:r>
              <a:rPr lang="en-US" sz="1200" dirty="0" smtClean="0">
                <a:solidFill>
                  <a:srgbClr val="BFBFBF"/>
                </a:solidFill>
              </a:rPr>
              <a:t>Map source: http://</a:t>
            </a:r>
            <a:r>
              <a:rPr lang="en-US" sz="1200" dirty="0" err="1" smtClean="0">
                <a:solidFill>
                  <a:srgbClr val="BFBFBF"/>
                </a:solidFill>
              </a:rPr>
              <a:t>notsincenineveh.wordpress.com</a:t>
            </a:r>
            <a:r>
              <a:rPr lang="en-US" sz="1200" dirty="0" smtClean="0">
                <a:solidFill>
                  <a:srgbClr val="BFBFBF"/>
                </a:solidFill>
              </a:rPr>
              <a:t>/</a:t>
            </a:r>
            <a:endParaRPr lang="en-US" sz="1200" dirty="0">
              <a:solidFill>
                <a:srgbClr val="BFBFBF"/>
              </a:solidFill>
            </a:endParaRPr>
          </a:p>
        </p:txBody>
      </p:sp>
      <p:sp>
        <p:nvSpPr>
          <p:cNvPr id="8" name="Donut 7"/>
          <p:cNvSpPr/>
          <p:nvPr/>
        </p:nvSpPr>
        <p:spPr>
          <a:xfrm>
            <a:off x="6211038" y="4160827"/>
            <a:ext cx="233041" cy="302922"/>
          </a:xfrm>
          <a:prstGeom prst="donut">
            <a:avLst/>
          </a:prstGeom>
          <a:solidFill>
            <a:srgbClr val="FFFF00"/>
          </a:solidFill>
          <a:ln w="635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Rounded Rectangle 12"/>
          <p:cNvSpPr/>
          <p:nvPr/>
        </p:nvSpPr>
        <p:spPr>
          <a:xfrm>
            <a:off x="4555024" y="4555285"/>
            <a:ext cx="1580318" cy="369332"/>
          </a:xfrm>
          <a:prstGeom prst="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nut 10"/>
          <p:cNvSpPr/>
          <p:nvPr/>
        </p:nvSpPr>
        <p:spPr>
          <a:xfrm>
            <a:off x="6526777" y="4313227"/>
            <a:ext cx="233041" cy="302922"/>
          </a:xfrm>
          <a:prstGeom prst="donut">
            <a:avLst/>
          </a:prstGeom>
          <a:solidFill>
            <a:srgbClr val="FFFF00"/>
          </a:solidFill>
          <a:ln w="635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Rounded Rectangle 13"/>
          <p:cNvSpPr/>
          <p:nvPr/>
        </p:nvSpPr>
        <p:spPr>
          <a:xfrm>
            <a:off x="6782700" y="4601403"/>
            <a:ext cx="441859" cy="369332"/>
          </a:xfrm>
          <a:prstGeom prst="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821385" y="4588309"/>
            <a:ext cx="441859" cy="369332"/>
          </a:xfrm>
          <a:prstGeom prst="rect">
            <a:avLst/>
          </a:prstGeom>
          <a:noFill/>
        </p:spPr>
        <p:txBody>
          <a:bodyPr wrap="square" rtlCol="0">
            <a:spAutoFit/>
          </a:bodyPr>
          <a:lstStyle/>
          <a:p>
            <a:r>
              <a:rPr lang="en-US" dirty="0" smtClean="0">
                <a:solidFill>
                  <a:schemeClr val="bg2">
                    <a:lumMod val="50000"/>
                  </a:schemeClr>
                </a:solidFill>
              </a:rPr>
              <a:t>Ur</a:t>
            </a:r>
            <a:endParaRPr lang="en-US" dirty="0">
              <a:solidFill>
                <a:schemeClr val="bg2">
                  <a:lumMod val="50000"/>
                </a:schemeClr>
              </a:solidFill>
            </a:endParaRPr>
          </a:p>
        </p:txBody>
      </p:sp>
      <p:sp>
        <p:nvSpPr>
          <p:cNvPr id="9" name="TextBox 8"/>
          <p:cNvSpPr txBox="1"/>
          <p:nvPr/>
        </p:nvSpPr>
        <p:spPr>
          <a:xfrm>
            <a:off x="4651502" y="4529097"/>
            <a:ext cx="1328571" cy="369332"/>
          </a:xfrm>
          <a:prstGeom prst="rect">
            <a:avLst/>
          </a:prstGeom>
          <a:noFill/>
        </p:spPr>
        <p:txBody>
          <a:bodyPr wrap="none" rtlCol="0">
            <a:spAutoFit/>
          </a:bodyPr>
          <a:lstStyle/>
          <a:p>
            <a:r>
              <a:rPr lang="en-US" dirty="0" smtClean="0">
                <a:solidFill>
                  <a:schemeClr val="bg2">
                    <a:lumMod val="50000"/>
                  </a:schemeClr>
                </a:solidFill>
              </a:rPr>
              <a:t>Uruk/</a:t>
            </a:r>
            <a:r>
              <a:rPr lang="en-US" dirty="0" err="1" smtClean="0">
                <a:solidFill>
                  <a:schemeClr val="bg2">
                    <a:lumMod val="50000"/>
                  </a:schemeClr>
                </a:solidFill>
              </a:rPr>
              <a:t>Warka</a:t>
            </a:r>
            <a:endParaRPr lang="en-US" dirty="0">
              <a:solidFill>
                <a:schemeClr val="bg2">
                  <a:lumMod val="50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3" name="Picture 5" descr="Diadem, fem+deer.jpg                                           002E7414Macintosh HD                   C1E6AA42:"/>
          <p:cNvPicPr>
            <a:picLocks noChangeAspect="1" noChangeArrowheads="1"/>
          </p:cNvPicPr>
          <p:nvPr/>
        </p:nvPicPr>
        <p:blipFill>
          <a:blip r:embed="rId3"/>
          <a:srcRect/>
          <a:stretch>
            <a:fillRect/>
          </a:stretch>
        </p:blipFill>
        <p:spPr bwMode="auto">
          <a:xfrm>
            <a:off x="1031876" y="1634782"/>
            <a:ext cx="3481999" cy="2490049"/>
          </a:xfrm>
          <a:prstGeom prst="rect">
            <a:avLst/>
          </a:prstGeom>
          <a:noFill/>
          <a:ln w="9525">
            <a:noFill/>
            <a:miter lim="800000"/>
            <a:headEnd/>
            <a:tailEnd/>
          </a:ln>
        </p:spPr>
      </p:pic>
      <p:sp>
        <p:nvSpPr>
          <p:cNvPr id="10" name="Rectangle 9"/>
          <p:cNvSpPr/>
          <p:nvPr/>
        </p:nvSpPr>
        <p:spPr>
          <a:xfrm>
            <a:off x="952500" y="1758173"/>
            <a:ext cx="3561375" cy="26296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530" name="Picture 2" descr="Diadem-wheat.jpg                                               002E7414Macintosh HD                   C1E6AA42:"/>
          <p:cNvPicPr>
            <a:picLocks noChangeAspect="1" noChangeArrowheads="1"/>
          </p:cNvPicPr>
          <p:nvPr/>
        </p:nvPicPr>
        <p:blipFill>
          <a:blip r:embed="rId4"/>
          <a:srcRect/>
          <a:stretch>
            <a:fillRect/>
          </a:stretch>
        </p:blipFill>
        <p:spPr bwMode="auto">
          <a:xfrm>
            <a:off x="4732441" y="2021142"/>
            <a:ext cx="3357369" cy="2066562"/>
          </a:xfrm>
          <a:prstGeom prst="rect">
            <a:avLst/>
          </a:prstGeom>
          <a:noFill/>
          <a:ln w="9525">
            <a:noFill/>
            <a:miter lim="800000"/>
            <a:headEnd/>
            <a:tailEnd/>
          </a:ln>
        </p:spPr>
      </p:pic>
      <p:pic>
        <p:nvPicPr>
          <p:cNvPr id="22531" name="Picture 3" descr="Diadem-fem+goat.jpg                                            002E7414Macintosh HD                   C1E6AA42:"/>
          <p:cNvPicPr>
            <a:picLocks noChangeAspect="1" noChangeArrowheads="1"/>
          </p:cNvPicPr>
          <p:nvPr/>
        </p:nvPicPr>
        <p:blipFill>
          <a:blip r:embed="rId5"/>
          <a:srcRect/>
          <a:stretch>
            <a:fillRect/>
          </a:stretch>
        </p:blipFill>
        <p:spPr bwMode="auto">
          <a:xfrm>
            <a:off x="4734920" y="4303033"/>
            <a:ext cx="3303957" cy="2139052"/>
          </a:xfrm>
          <a:prstGeom prst="rect">
            <a:avLst/>
          </a:prstGeom>
          <a:noFill/>
          <a:ln w="9525">
            <a:noFill/>
            <a:miter lim="800000"/>
            <a:headEnd/>
            <a:tailEnd/>
          </a:ln>
        </p:spPr>
      </p:pic>
      <p:pic>
        <p:nvPicPr>
          <p:cNvPr id="22532" name="Picture 4" descr="Diadem-fem+sheep.jpg                                           002E7414Macintosh HD                   C1E6AA42:"/>
          <p:cNvPicPr>
            <a:picLocks noChangeAspect="1" noChangeArrowheads="1"/>
          </p:cNvPicPr>
          <p:nvPr/>
        </p:nvPicPr>
        <p:blipFill>
          <a:blip r:embed="rId6"/>
          <a:srcRect/>
          <a:stretch>
            <a:fillRect/>
          </a:stretch>
        </p:blipFill>
        <p:spPr bwMode="auto">
          <a:xfrm>
            <a:off x="1111252" y="4303033"/>
            <a:ext cx="3331935" cy="2168302"/>
          </a:xfrm>
          <a:prstGeom prst="rect">
            <a:avLst/>
          </a:prstGeom>
          <a:noFill/>
          <a:ln w="9525">
            <a:noFill/>
            <a:miter lim="800000"/>
            <a:headEnd/>
            <a:tailEnd/>
          </a:ln>
        </p:spPr>
      </p:pic>
      <p:sp>
        <p:nvSpPr>
          <p:cNvPr id="6" name="Rectangle 2"/>
          <p:cNvSpPr txBox="1">
            <a:spLocks noChangeArrowheads="1"/>
          </p:cNvSpPr>
          <p:nvPr/>
        </p:nvSpPr>
        <p:spPr>
          <a:xfrm>
            <a:off x="952500" y="0"/>
            <a:ext cx="7239000" cy="609600"/>
          </a:xfrm>
          <a:prstGeom prst="rect">
            <a:avLst/>
          </a:prstGeom>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pic>
        <p:nvPicPr>
          <p:cNvPr id="7" name="Picture 3" descr="&#10;Diadem.jpg                                                     002E7414Macintosh HD                   C1E6AA42:"/>
          <p:cNvPicPr>
            <a:picLocks noChangeAspect="1" noChangeArrowheads="1"/>
          </p:cNvPicPr>
          <p:nvPr/>
        </p:nvPicPr>
        <p:blipFill>
          <a:blip r:embed="rId7"/>
          <a:srcRect/>
          <a:stretch>
            <a:fillRect/>
          </a:stretch>
        </p:blipFill>
        <p:spPr bwMode="auto">
          <a:xfrm>
            <a:off x="0" y="704946"/>
            <a:ext cx="9144000" cy="1227137"/>
          </a:xfrm>
          <a:prstGeom prst="rect">
            <a:avLst/>
          </a:prstGeom>
          <a:noFill/>
          <a:ln w="9525">
            <a:noFill/>
            <a:miter lim="800000"/>
            <a:headEnd/>
            <a:tailEnd/>
          </a:ln>
        </p:spPr>
      </p:pic>
      <p:sp>
        <p:nvSpPr>
          <p:cNvPr id="8" name="Text Box 4"/>
          <p:cNvSpPr txBox="1">
            <a:spLocks noChangeArrowheads="1"/>
          </p:cNvSpPr>
          <p:nvPr/>
        </p:nvSpPr>
        <p:spPr bwMode="auto">
          <a:xfrm>
            <a:off x="0" y="6517892"/>
            <a:ext cx="6629400" cy="274638"/>
          </a:xfrm>
          <a:prstGeom prst="rect">
            <a:avLst/>
          </a:prstGeom>
          <a:noFill/>
          <a:ln w="9525">
            <a:noFill/>
            <a:miter lim="800000"/>
            <a:headEnd/>
            <a:tailEnd/>
          </a:ln>
        </p:spPr>
        <p:txBody>
          <a:bodyPr>
            <a:prstTxWarp prst="textNoShape">
              <a:avLst/>
            </a:prstTxWarp>
            <a:spAutoFit/>
          </a:bodyPr>
          <a:lstStyle/>
          <a:p>
            <a:pPr>
              <a:spcBef>
                <a:spcPct val="50000"/>
              </a:spcBef>
            </a:pPr>
            <a:r>
              <a:rPr lang="en-US" sz="1200" dirty="0">
                <a:solidFill>
                  <a:srgbClr val="BFBFBF"/>
                </a:solidFill>
              </a:rPr>
              <a:t>Most Ur images from Penn Museum or Penn Museum website, http://</a:t>
            </a:r>
            <a:r>
              <a:rPr lang="en-US" sz="1200" dirty="0" err="1">
                <a:solidFill>
                  <a:srgbClr val="BFBFBF"/>
                </a:solidFill>
              </a:rPr>
              <a:t>www.penn.museum</a:t>
            </a:r>
            <a:r>
              <a:rPr lang="en-US" sz="1200" dirty="0">
                <a:solidFill>
                  <a:srgbClr val="BFBFBF"/>
                </a:solidFill>
              </a:rPr>
              <a:t>/</a:t>
            </a:r>
          </a:p>
        </p:txBody>
      </p:sp>
      <p:sp>
        <p:nvSpPr>
          <p:cNvPr id="9" name="Title 8"/>
          <p:cNvSpPr>
            <a:spLocks noGrp="1"/>
          </p:cNvSpPr>
          <p:nvPr>
            <p:ph type="title"/>
          </p:nvPr>
        </p:nvSpPr>
        <p:spPr>
          <a:xfrm>
            <a:off x="458975" y="0"/>
            <a:ext cx="8229600" cy="712065"/>
          </a:xfrm>
        </p:spPr>
        <p:txBody>
          <a:bodyPr>
            <a:normAutofit fontScale="90000"/>
          </a:bodyPr>
          <a:lstStyle/>
          <a:p>
            <a:pPr lvl="0"/>
            <a:r>
              <a:rPr lang="en-US" dirty="0" smtClean="0"/>
              <a:t>The “Diadem” from Ur (ca. 2500 BC)</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Warka</a:t>
            </a:r>
            <a:r>
              <a:rPr lang="en-US" dirty="0" smtClean="0"/>
              <a:t> vase</a:t>
            </a:r>
            <a:br>
              <a:rPr lang="en-US" dirty="0" smtClean="0"/>
            </a:br>
            <a:endParaRPr lang="en-US" dirty="0"/>
          </a:p>
        </p:txBody>
      </p:sp>
      <p:pic>
        <p:nvPicPr>
          <p:cNvPr id="5" name="Picture 4"/>
          <p:cNvPicPr>
            <a:picLocks noChangeAspect="1"/>
          </p:cNvPicPr>
          <p:nvPr/>
        </p:nvPicPr>
        <p:blipFill>
          <a:blip r:embed="rId3"/>
          <a:stretch>
            <a:fillRect/>
          </a:stretch>
        </p:blipFill>
        <p:spPr>
          <a:xfrm>
            <a:off x="5953076" y="263298"/>
            <a:ext cx="3383697" cy="6121590"/>
          </a:xfrm>
          <a:prstGeom prst="rect">
            <a:avLst/>
          </a:prstGeom>
        </p:spPr>
      </p:pic>
      <p:pic>
        <p:nvPicPr>
          <p:cNvPr id="8" name="Picture 7"/>
          <p:cNvPicPr>
            <a:picLocks noChangeAspect="1"/>
          </p:cNvPicPr>
          <p:nvPr/>
        </p:nvPicPr>
        <p:blipFill>
          <a:blip r:embed="rId4"/>
          <a:stretch>
            <a:fillRect/>
          </a:stretch>
        </p:blipFill>
        <p:spPr>
          <a:xfrm>
            <a:off x="134049" y="263298"/>
            <a:ext cx="6040633" cy="3515313"/>
          </a:xfrm>
          <a:prstGeom prst="rect">
            <a:avLst/>
          </a:prstGeom>
        </p:spPr>
      </p:pic>
      <p:sp>
        <p:nvSpPr>
          <p:cNvPr id="6" name="TextBox 5"/>
          <p:cNvSpPr txBox="1"/>
          <p:nvPr/>
        </p:nvSpPr>
        <p:spPr>
          <a:xfrm>
            <a:off x="457200" y="4156965"/>
            <a:ext cx="3320240" cy="1015663"/>
          </a:xfrm>
          <a:prstGeom prst="rect">
            <a:avLst/>
          </a:prstGeom>
          <a:noFill/>
        </p:spPr>
        <p:txBody>
          <a:bodyPr wrap="none" rtlCol="0">
            <a:spAutoFit/>
          </a:bodyPr>
          <a:lstStyle/>
          <a:p>
            <a:r>
              <a:rPr lang="en-US" sz="3200" dirty="0" err="1" smtClean="0"/>
              <a:t>Warka</a:t>
            </a:r>
            <a:r>
              <a:rPr lang="en-US" sz="3200" dirty="0" smtClean="0"/>
              <a:t> Vase</a:t>
            </a:r>
          </a:p>
          <a:p>
            <a:r>
              <a:rPr lang="en-US" sz="2800" dirty="0" smtClean="0"/>
              <a:t>(ca. 3200 BC, Uruk III)</a:t>
            </a:r>
            <a:endParaRPr lang="en-US" sz="2800" dirty="0"/>
          </a:p>
        </p:txBody>
      </p:sp>
      <p:sp>
        <p:nvSpPr>
          <p:cNvPr id="7" name="TextBox 6"/>
          <p:cNvSpPr txBox="1"/>
          <p:nvPr/>
        </p:nvSpPr>
        <p:spPr>
          <a:xfrm>
            <a:off x="47376" y="6488668"/>
            <a:ext cx="1700556" cy="307777"/>
          </a:xfrm>
          <a:prstGeom prst="rect">
            <a:avLst/>
          </a:prstGeom>
          <a:noFill/>
        </p:spPr>
        <p:txBody>
          <a:bodyPr wrap="none" rtlCol="0">
            <a:spAutoFit/>
          </a:bodyPr>
          <a:lstStyle/>
          <a:p>
            <a:r>
              <a:rPr lang="en-US" sz="1400" dirty="0" smtClean="0">
                <a:solidFill>
                  <a:srgbClr val="BFBFBF"/>
                </a:solidFill>
              </a:rPr>
              <a:t>(</a:t>
            </a:r>
            <a:r>
              <a:rPr lang="en-US" sz="1400" dirty="0" err="1" smtClean="0">
                <a:solidFill>
                  <a:srgbClr val="BFBFBF"/>
                </a:solidFill>
              </a:rPr>
              <a:t>Strommenger</a:t>
            </a:r>
            <a:r>
              <a:rPr lang="en-US" sz="1400" dirty="0" smtClean="0">
                <a:solidFill>
                  <a:srgbClr val="BFBFBF"/>
                </a:solidFill>
              </a:rPr>
              <a:t> 1964)</a:t>
            </a:r>
            <a:endParaRPr lang="en-US" sz="1400" dirty="0">
              <a:solidFill>
                <a:srgbClr val="BFBFBF"/>
              </a:solidFill>
            </a:endParaRPr>
          </a:p>
        </p:txBody>
      </p:sp>
      <p:sp>
        <p:nvSpPr>
          <p:cNvPr id="14" name="Curved Right Arrow 13"/>
          <p:cNvSpPr/>
          <p:nvPr/>
        </p:nvSpPr>
        <p:spPr>
          <a:xfrm rot="11126102">
            <a:off x="8432425" y="3597426"/>
            <a:ext cx="461178" cy="1534431"/>
          </a:xfrm>
          <a:prstGeom prst="curvedRight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Curved Right Arrow 14"/>
          <p:cNvSpPr/>
          <p:nvPr/>
        </p:nvSpPr>
        <p:spPr>
          <a:xfrm rot="10315069" flipH="1">
            <a:off x="6451928" y="1890479"/>
            <a:ext cx="461178" cy="1534431"/>
          </a:xfrm>
          <a:prstGeom prst="curvedRight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2" descr="Diadem-fem+goat.jpg                                            002E7414Macintosh HD                   C1E6AA42:"/>
          <p:cNvPicPr>
            <a:picLocks noChangeAspect="1" noChangeArrowheads="1"/>
          </p:cNvPicPr>
          <p:nvPr/>
        </p:nvPicPr>
        <p:blipFill>
          <a:blip r:embed="rId3"/>
          <a:srcRect/>
          <a:stretch>
            <a:fillRect/>
          </a:stretch>
        </p:blipFill>
        <p:spPr bwMode="auto">
          <a:xfrm rot="10798134">
            <a:off x="76200" y="304800"/>
            <a:ext cx="8991600" cy="5821363"/>
          </a:xfrm>
          <a:prstGeom prst="rect">
            <a:avLst/>
          </a:prstGeom>
          <a:noFill/>
          <a:ln w="9525">
            <a:noFill/>
            <a:miter lim="800000"/>
            <a:headEnd/>
            <a:tailEnd/>
          </a:ln>
        </p:spPr>
      </p:pic>
      <p:sp>
        <p:nvSpPr>
          <p:cNvPr id="3" name="Rectangle 2"/>
          <p:cNvSpPr/>
          <p:nvPr/>
        </p:nvSpPr>
        <p:spPr>
          <a:xfrm>
            <a:off x="0" y="6581001"/>
            <a:ext cx="5642744" cy="276999"/>
          </a:xfrm>
          <a:prstGeom prst="rect">
            <a:avLst/>
          </a:prstGeom>
        </p:spPr>
        <p:txBody>
          <a:bodyPr wrap="square">
            <a:spAutoFit/>
          </a:bodyPr>
          <a:lstStyle/>
          <a:p>
            <a:r>
              <a:rPr lang="en-US" sz="1200" dirty="0" smtClean="0">
                <a:solidFill>
                  <a:srgbClr val="BFBFBF"/>
                </a:solidFill>
              </a:rPr>
              <a:t>Miller, N.F. 2000. Plant Forms in Jewelry from the Royal Cemetery at Ur</a:t>
            </a:r>
          </a:p>
        </p:txBody>
      </p:sp>
      <p:sp>
        <p:nvSpPr>
          <p:cNvPr id="4" name="Title 3"/>
          <p:cNvSpPr>
            <a:spLocks noGrp="1"/>
          </p:cNvSpPr>
          <p:nvPr>
            <p:ph type="title" idx="4294967295"/>
          </p:nvPr>
        </p:nvSpPr>
        <p:spPr>
          <a:effectLst>
            <a:outerShdw blurRad="50800" dist="38100" dir="2700000">
              <a:srgbClr val="000000">
                <a:alpha val="43000"/>
              </a:srgbClr>
            </a:outerShdw>
          </a:effectLst>
        </p:spPr>
        <p:txBody>
          <a:bodyPr>
            <a:normAutofit/>
          </a:bodyPr>
          <a:lstStyle/>
          <a:p>
            <a:r>
              <a:rPr lang="en-US" sz="4000" dirty="0" smtClean="0"/>
              <a:t>Who is to say which way is</a:t>
            </a:r>
            <a:r>
              <a:rPr lang="en-US" sz="4000" baseline="0" dirty="0" smtClean="0"/>
              <a:t> up?</a:t>
            </a:r>
            <a:endParaRPr lang="en-US" sz="4000" dirty="0"/>
          </a:p>
        </p:txBody>
      </p:sp>
      <p:sp>
        <p:nvSpPr>
          <p:cNvPr id="6" name="Donut 5"/>
          <p:cNvSpPr/>
          <p:nvPr/>
        </p:nvSpPr>
        <p:spPr>
          <a:xfrm>
            <a:off x="1388027" y="2362918"/>
            <a:ext cx="753079" cy="856558"/>
          </a:xfrm>
          <a:prstGeom prst="donut">
            <a:avLst>
              <a:gd name="adj" fmla="val 6046"/>
            </a:avLst>
          </a:prstGeom>
          <a:solidFill>
            <a:srgbClr val="FFFF00"/>
          </a:solidFill>
          <a:ln w="1270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7286724" y="2170931"/>
            <a:ext cx="753079" cy="856558"/>
          </a:xfrm>
          <a:prstGeom prst="donut">
            <a:avLst>
              <a:gd name="adj" fmla="val 6046"/>
            </a:avLst>
          </a:prstGeom>
          <a:solidFill>
            <a:srgbClr val="FFFF00"/>
          </a:solidFill>
          <a:ln w="1270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Donut 8"/>
          <p:cNvSpPr/>
          <p:nvPr/>
        </p:nvSpPr>
        <p:spPr>
          <a:xfrm>
            <a:off x="4338415" y="1587635"/>
            <a:ext cx="911835" cy="1961858"/>
          </a:xfrm>
          <a:prstGeom prst="donut">
            <a:avLst>
              <a:gd name="adj" fmla="val 6046"/>
            </a:avLst>
          </a:prstGeom>
          <a:solidFill>
            <a:srgbClr val="FFFF00"/>
          </a:solidFill>
          <a:ln w="1270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83" name="Picture 4" descr="date-female.jpg                                                002E7414Macintosh HD                   C1E6AA42:"/>
          <p:cNvPicPr>
            <a:picLocks noChangeAspect="1" noChangeArrowheads="1"/>
          </p:cNvPicPr>
          <p:nvPr/>
        </p:nvPicPr>
        <p:blipFill>
          <a:blip r:embed="rId3"/>
          <a:srcRect/>
          <a:stretch>
            <a:fillRect/>
          </a:stretch>
        </p:blipFill>
        <p:spPr bwMode="auto">
          <a:xfrm>
            <a:off x="5981553" y="152400"/>
            <a:ext cx="3138487" cy="4660900"/>
          </a:xfrm>
          <a:prstGeom prst="rect">
            <a:avLst/>
          </a:prstGeom>
          <a:noFill/>
          <a:ln w="9525">
            <a:noFill/>
            <a:miter lim="800000"/>
            <a:headEnd/>
            <a:tailEnd/>
          </a:ln>
        </p:spPr>
      </p:pic>
      <p:pic>
        <p:nvPicPr>
          <p:cNvPr id="24578" name="Picture 3" descr="Diadem-fem+goat.jpg                                            002E7414Macintosh HD                   C1E6AA42:"/>
          <p:cNvPicPr>
            <a:picLocks noChangeAspect="1" noChangeArrowheads="1"/>
          </p:cNvPicPr>
          <p:nvPr/>
        </p:nvPicPr>
        <p:blipFill>
          <a:blip r:embed="rId4"/>
          <a:srcRect/>
          <a:stretch>
            <a:fillRect/>
          </a:stretch>
        </p:blipFill>
        <p:spPr bwMode="auto">
          <a:xfrm rot="10798134">
            <a:off x="23960" y="2944813"/>
            <a:ext cx="5943600" cy="3848100"/>
          </a:xfrm>
          <a:prstGeom prst="rect">
            <a:avLst/>
          </a:prstGeom>
          <a:noFill/>
          <a:ln w="9525">
            <a:noFill/>
            <a:miter lim="800000"/>
            <a:headEnd/>
            <a:tailEnd/>
          </a:ln>
        </p:spPr>
      </p:pic>
      <p:sp>
        <p:nvSpPr>
          <p:cNvPr id="24580" name="Rectangle 8"/>
          <p:cNvSpPr>
            <a:spLocks noChangeArrowheads="1"/>
          </p:cNvSpPr>
          <p:nvPr/>
        </p:nvSpPr>
        <p:spPr bwMode="auto">
          <a:xfrm>
            <a:off x="685800" y="2667000"/>
            <a:ext cx="1047750" cy="244475"/>
          </a:xfrm>
          <a:prstGeom prst="rect">
            <a:avLst/>
          </a:prstGeom>
          <a:noFill/>
          <a:ln w="9525">
            <a:noFill/>
            <a:miter lim="800000"/>
            <a:headEnd/>
            <a:tailEnd/>
          </a:ln>
        </p:spPr>
        <p:txBody>
          <a:bodyPr wrap="none">
            <a:prstTxWarp prst="textNoShape">
              <a:avLst/>
            </a:prstTxWarp>
            <a:spAutoFit/>
          </a:bodyPr>
          <a:lstStyle/>
          <a:p>
            <a:r>
              <a:rPr lang="en-US" sz="1000"/>
              <a:t>Univ. of Arizona</a:t>
            </a:r>
            <a:endParaRPr lang="en-US"/>
          </a:p>
        </p:txBody>
      </p:sp>
      <p:sp>
        <p:nvSpPr>
          <p:cNvPr id="10" name="Rectangle 7"/>
          <p:cNvSpPr>
            <a:spLocks noChangeArrowheads="1"/>
          </p:cNvSpPr>
          <p:nvPr/>
        </p:nvSpPr>
        <p:spPr bwMode="auto">
          <a:xfrm rot="5400000">
            <a:off x="8589361" y="4223015"/>
            <a:ext cx="1000882" cy="246221"/>
          </a:xfrm>
          <a:prstGeom prst="rect">
            <a:avLst/>
          </a:prstGeom>
          <a:noFill/>
          <a:ln w="9525">
            <a:noFill/>
            <a:miter lim="800000"/>
            <a:headEnd/>
            <a:tailEnd/>
          </a:ln>
        </p:spPr>
        <p:txBody>
          <a:bodyPr wrap="none">
            <a:prstTxWarp prst="textNoShape">
              <a:avLst/>
            </a:prstTxWarp>
            <a:spAutoFit/>
          </a:bodyPr>
          <a:lstStyle/>
          <a:p>
            <a:r>
              <a:rPr lang="en-US" sz="1000" dirty="0">
                <a:solidFill>
                  <a:schemeClr val="tx1">
                    <a:lumMod val="50000"/>
                  </a:schemeClr>
                </a:solidFill>
              </a:rPr>
              <a:t>Univ. of Arizona</a:t>
            </a:r>
            <a:endParaRPr lang="en-US" dirty="0">
              <a:solidFill>
                <a:schemeClr val="tx1">
                  <a:lumMod val="50000"/>
                </a:schemeClr>
              </a:solidFill>
            </a:endParaRPr>
          </a:p>
        </p:txBody>
      </p:sp>
      <p:sp>
        <p:nvSpPr>
          <p:cNvPr id="19" name="Rectangle 18"/>
          <p:cNvSpPr/>
          <p:nvPr/>
        </p:nvSpPr>
        <p:spPr>
          <a:xfrm>
            <a:off x="11652" y="2678342"/>
            <a:ext cx="5932992" cy="122274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1"/>
          <p:cNvSpPr>
            <a:spLocks noGrp="1"/>
          </p:cNvSpPr>
          <p:nvPr>
            <p:ph type="title" idx="4294967295"/>
          </p:nvPr>
        </p:nvSpPr>
        <p:spPr>
          <a:xfrm>
            <a:off x="2351828" y="135958"/>
            <a:ext cx="3596895" cy="970514"/>
          </a:xfrm>
        </p:spPr>
        <p:txBody>
          <a:bodyPr>
            <a:normAutofit/>
          </a:bodyPr>
          <a:lstStyle/>
          <a:p>
            <a:r>
              <a:rPr lang="en-US" sz="4000" dirty="0" smtClean="0"/>
              <a:t>Art Imitates Life</a:t>
            </a:r>
            <a:endParaRPr lang="en-US" sz="4000" dirty="0"/>
          </a:p>
        </p:txBody>
      </p:sp>
      <p:pic>
        <p:nvPicPr>
          <p:cNvPr id="18" name="Picture 17"/>
          <p:cNvPicPr>
            <a:picLocks noChangeAspect="1"/>
          </p:cNvPicPr>
          <p:nvPr/>
        </p:nvPicPr>
        <p:blipFill>
          <a:blip r:embed="rId5"/>
          <a:stretch>
            <a:fillRect/>
          </a:stretch>
        </p:blipFill>
        <p:spPr>
          <a:xfrm>
            <a:off x="4127394" y="1247424"/>
            <a:ext cx="1817250" cy="2642324"/>
          </a:xfrm>
          <a:prstGeom prst="rect">
            <a:avLst/>
          </a:prstGeom>
        </p:spPr>
      </p:pic>
      <p:pic>
        <p:nvPicPr>
          <p:cNvPr id="17" name="Picture 16"/>
          <p:cNvPicPr>
            <a:picLocks noChangeAspect="1"/>
          </p:cNvPicPr>
          <p:nvPr/>
        </p:nvPicPr>
        <p:blipFill>
          <a:blip r:embed="rId6"/>
          <a:stretch>
            <a:fillRect/>
          </a:stretch>
        </p:blipFill>
        <p:spPr>
          <a:xfrm>
            <a:off x="2441080" y="1248661"/>
            <a:ext cx="1507980" cy="2652428"/>
          </a:xfrm>
          <a:prstGeom prst="rect">
            <a:avLst/>
          </a:prstGeom>
        </p:spPr>
      </p:pic>
      <p:sp>
        <p:nvSpPr>
          <p:cNvPr id="13" name="TextBox 12"/>
          <p:cNvSpPr txBox="1"/>
          <p:nvPr/>
        </p:nvSpPr>
        <p:spPr>
          <a:xfrm>
            <a:off x="2373852" y="3193204"/>
            <a:ext cx="697627" cy="707886"/>
          </a:xfrm>
          <a:prstGeom prst="rect">
            <a:avLst/>
          </a:prstGeom>
          <a:noFill/>
        </p:spPr>
        <p:txBody>
          <a:bodyPr wrap="none" rtlCol="0">
            <a:spAutoFit/>
          </a:bodyPr>
          <a:lstStyle/>
          <a:p>
            <a:r>
              <a:rPr lang="en-US" sz="4000" dirty="0" smtClean="0">
                <a:latin typeface="Symbol" charset="2"/>
                <a:cs typeface="Symbol" charset="2"/>
              </a:rPr>
              <a:t>♂</a:t>
            </a:r>
            <a:endParaRPr lang="en-US" sz="4000" dirty="0">
              <a:latin typeface="Symbol" charset="2"/>
              <a:cs typeface="Symbol" charset="2"/>
            </a:endParaRPr>
          </a:p>
        </p:txBody>
      </p:sp>
      <p:sp>
        <p:nvSpPr>
          <p:cNvPr id="14" name="Rectangle 13"/>
          <p:cNvSpPr/>
          <p:nvPr/>
        </p:nvSpPr>
        <p:spPr>
          <a:xfrm>
            <a:off x="5330445" y="3204508"/>
            <a:ext cx="697627" cy="707886"/>
          </a:xfrm>
          <a:prstGeom prst="rect">
            <a:avLst/>
          </a:prstGeom>
        </p:spPr>
        <p:txBody>
          <a:bodyPr wrap="none">
            <a:spAutoFit/>
          </a:bodyPr>
          <a:lstStyle/>
          <a:p>
            <a:r>
              <a:rPr lang="en-US" sz="4000" dirty="0" smtClean="0">
                <a:latin typeface="Symbol" charset="2"/>
                <a:cs typeface="Symbol" charset="2"/>
              </a:rPr>
              <a:t>♀</a:t>
            </a:r>
            <a:endParaRPr lang="en-US" sz="4000" dirty="0"/>
          </a:p>
        </p:txBody>
      </p:sp>
      <p:pic>
        <p:nvPicPr>
          <p:cNvPr id="24584" name="Picture 5" descr="&#10;date-male.jpg                                                  002E7414Macintosh HD                   C1E6AA42:"/>
          <p:cNvPicPr>
            <a:picLocks noChangeAspect="1" noChangeArrowheads="1"/>
          </p:cNvPicPr>
          <p:nvPr/>
        </p:nvPicPr>
        <p:blipFill>
          <a:blip r:embed="rId7"/>
          <a:srcRect/>
          <a:stretch>
            <a:fillRect/>
          </a:stretch>
        </p:blipFill>
        <p:spPr bwMode="auto">
          <a:xfrm>
            <a:off x="23632" y="135958"/>
            <a:ext cx="2362200" cy="3765132"/>
          </a:xfrm>
          <a:prstGeom prst="rect">
            <a:avLst/>
          </a:prstGeom>
          <a:noFill/>
          <a:ln w="9525">
            <a:noFill/>
            <a:miter lim="800000"/>
            <a:headEnd/>
            <a:tailEnd/>
          </a:ln>
        </p:spPr>
      </p:pic>
      <p:sp>
        <p:nvSpPr>
          <p:cNvPr id="11" name="Rectangle 7"/>
          <p:cNvSpPr>
            <a:spLocks noChangeArrowheads="1"/>
          </p:cNvSpPr>
          <p:nvPr/>
        </p:nvSpPr>
        <p:spPr bwMode="auto">
          <a:xfrm rot="5400000">
            <a:off x="1841894" y="3322141"/>
            <a:ext cx="1000882" cy="246221"/>
          </a:xfrm>
          <a:prstGeom prst="rect">
            <a:avLst/>
          </a:prstGeom>
          <a:noFill/>
          <a:ln w="9525">
            <a:noFill/>
            <a:miter lim="800000"/>
            <a:headEnd/>
            <a:tailEnd/>
          </a:ln>
        </p:spPr>
        <p:txBody>
          <a:bodyPr wrap="none">
            <a:prstTxWarp prst="textNoShape">
              <a:avLst/>
            </a:prstTxWarp>
            <a:spAutoFit/>
          </a:bodyPr>
          <a:lstStyle/>
          <a:p>
            <a:r>
              <a:rPr lang="en-US" sz="1000" dirty="0">
                <a:solidFill>
                  <a:schemeClr val="tx1">
                    <a:lumMod val="75000"/>
                  </a:schemeClr>
                </a:solidFill>
              </a:rPr>
              <a:t>Univ. of Arizona</a:t>
            </a:r>
            <a:endParaRPr lang="en-US" dirty="0">
              <a:solidFill>
                <a:schemeClr val="tx1">
                  <a:lumMod val="75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Late 3</a:t>
            </a:r>
            <a:r>
              <a:rPr lang="en-US" baseline="30000" dirty="0" smtClean="0"/>
              <a:t>rd</a:t>
            </a:r>
            <a:r>
              <a:rPr lang="en-US" dirty="0" smtClean="0"/>
              <a:t> millennium: Words &amp; Images  </a:t>
            </a:r>
            <a:endParaRPr lang="en-US" dirty="0"/>
          </a:p>
        </p:txBody>
      </p:sp>
      <p:pic>
        <p:nvPicPr>
          <p:cNvPr id="3" name="Picture 2"/>
          <p:cNvPicPr>
            <a:picLocks noChangeAspect="1"/>
          </p:cNvPicPr>
          <p:nvPr/>
        </p:nvPicPr>
        <p:blipFill>
          <a:blip r:embed="rId3"/>
          <a:stretch>
            <a:fillRect/>
          </a:stretch>
        </p:blipFill>
        <p:spPr>
          <a:xfrm>
            <a:off x="2071163" y="3191568"/>
            <a:ext cx="7072837" cy="2998171"/>
          </a:xfrm>
          <a:prstGeom prst="rect">
            <a:avLst/>
          </a:prstGeom>
        </p:spPr>
      </p:pic>
      <p:sp>
        <p:nvSpPr>
          <p:cNvPr id="5" name="TextBox 4"/>
          <p:cNvSpPr txBox="1"/>
          <p:nvPr/>
        </p:nvSpPr>
        <p:spPr>
          <a:xfrm>
            <a:off x="4525644" y="2579315"/>
            <a:ext cx="2966377" cy="461665"/>
          </a:xfrm>
          <a:prstGeom prst="rect">
            <a:avLst/>
          </a:prstGeom>
          <a:noFill/>
        </p:spPr>
        <p:txBody>
          <a:bodyPr wrap="none" rtlCol="0">
            <a:spAutoFit/>
          </a:bodyPr>
          <a:lstStyle/>
          <a:p>
            <a:r>
              <a:rPr lang="en-US" sz="2400" dirty="0" smtClean="0"/>
              <a:t>sprout, offshoot (</a:t>
            </a:r>
            <a:r>
              <a:rPr lang="en-US" sz="2400" dirty="0" err="1" smtClean="0"/>
              <a:t>gibil</a:t>
            </a:r>
            <a:r>
              <a:rPr lang="en-US" sz="2400" dirty="0" smtClean="0"/>
              <a:t>)</a:t>
            </a:r>
            <a:endParaRPr lang="en-US" sz="2400" dirty="0"/>
          </a:p>
        </p:txBody>
      </p:sp>
      <p:pic>
        <p:nvPicPr>
          <p:cNvPr id="6" name="Picture 5"/>
          <p:cNvPicPr>
            <a:picLocks noChangeAspect="1"/>
          </p:cNvPicPr>
          <p:nvPr/>
        </p:nvPicPr>
        <p:blipFill>
          <a:blip r:embed="rId4"/>
          <a:stretch>
            <a:fillRect/>
          </a:stretch>
        </p:blipFill>
        <p:spPr>
          <a:xfrm>
            <a:off x="4511520" y="1201255"/>
            <a:ext cx="2971800" cy="1384300"/>
          </a:xfrm>
          <a:prstGeom prst="rect">
            <a:avLst/>
          </a:prstGeom>
        </p:spPr>
      </p:pic>
      <p:sp>
        <p:nvSpPr>
          <p:cNvPr id="7" name="TextBox 6"/>
          <p:cNvSpPr txBox="1"/>
          <p:nvPr/>
        </p:nvSpPr>
        <p:spPr>
          <a:xfrm>
            <a:off x="0" y="6534834"/>
            <a:ext cx="9144000" cy="276999"/>
          </a:xfrm>
          <a:prstGeom prst="rect">
            <a:avLst/>
          </a:prstGeom>
          <a:noFill/>
        </p:spPr>
        <p:txBody>
          <a:bodyPr wrap="square" rtlCol="0">
            <a:spAutoFit/>
          </a:bodyPr>
          <a:lstStyle/>
          <a:p>
            <a:r>
              <a:rPr lang="en-US" sz="1200" dirty="0" smtClean="0">
                <a:solidFill>
                  <a:srgbClr val="BFBFBF"/>
                </a:solidFill>
              </a:rPr>
              <a:t>Martin 2006; Pennsylvania Sumerian Dictionary; </a:t>
            </a:r>
            <a:r>
              <a:rPr lang="en-US" sz="1200" dirty="0" err="1" smtClean="0">
                <a:solidFill>
                  <a:srgbClr val="BFBFBF"/>
                </a:solidFill>
              </a:rPr>
              <a:t>Moorey</a:t>
            </a:r>
            <a:r>
              <a:rPr lang="en-US" sz="1200" dirty="0" smtClean="0">
                <a:solidFill>
                  <a:srgbClr val="BFBFBF"/>
                </a:solidFill>
              </a:rPr>
              <a:t> &amp; Gurney 1978 (Seal no. 24)</a:t>
            </a:r>
            <a:endParaRPr lang="en-US" sz="1200" dirty="0">
              <a:solidFill>
                <a:srgbClr val="BFBFBF"/>
              </a:solidFill>
            </a:endParaRPr>
          </a:p>
        </p:txBody>
      </p:sp>
      <p:pic>
        <p:nvPicPr>
          <p:cNvPr id="8" name="Content Placeholder 3" descr="Screen shot 2014-04-09 at 4.44.54 PM.png"/>
          <p:cNvPicPr>
            <a:picLocks noChangeAspect="1"/>
          </p:cNvPicPr>
          <p:nvPr/>
        </p:nvPicPr>
        <p:blipFill>
          <a:blip r:embed="rId5"/>
          <a:srcRect l="-1803" r="-1803"/>
          <a:stretch>
            <a:fillRect/>
          </a:stretch>
        </p:blipFill>
        <p:spPr>
          <a:xfrm rot="16200000">
            <a:off x="-1222349" y="2084750"/>
            <a:ext cx="5432200" cy="2987501"/>
          </a:xfrm>
          <a:prstGeom prst="rect">
            <a:avLst/>
          </a:prstGeom>
        </p:spPr>
      </p:pic>
      <p:sp>
        <p:nvSpPr>
          <p:cNvPr id="9" name="Donut 8"/>
          <p:cNvSpPr/>
          <p:nvPr/>
        </p:nvSpPr>
        <p:spPr>
          <a:xfrm>
            <a:off x="7715717" y="3191568"/>
            <a:ext cx="1428283" cy="2998171"/>
          </a:xfrm>
          <a:prstGeom prst="donut">
            <a:avLst>
              <a:gd name="adj" fmla="val 3530"/>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Oval 9"/>
          <p:cNvSpPr/>
          <p:nvPr/>
        </p:nvSpPr>
        <p:spPr>
          <a:xfrm>
            <a:off x="1208378" y="1538947"/>
            <a:ext cx="575190" cy="1237615"/>
          </a:xfrm>
          <a:prstGeom prst="ellipse">
            <a:avLst/>
          </a:prstGeom>
          <a:solidFill>
            <a:schemeClr val="accent1">
              <a:alpha val="3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208378" y="4401604"/>
            <a:ext cx="575190" cy="1237615"/>
          </a:xfrm>
          <a:prstGeom prst="ellipse">
            <a:avLst/>
          </a:prstGeom>
          <a:solidFill>
            <a:schemeClr val="accent1">
              <a:alpha val="3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640668" y="200972"/>
            <a:ext cx="5301708" cy="1143000"/>
          </a:xfrm>
        </p:spPr>
        <p:txBody>
          <a:bodyPr>
            <a:normAutofit fontScale="90000"/>
          </a:bodyPr>
          <a:lstStyle/>
          <a:p>
            <a:r>
              <a:rPr lang="en-US" dirty="0" smtClean="0"/>
              <a:t>Flax</a:t>
            </a:r>
            <a:br>
              <a:rPr lang="en-US" dirty="0" smtClean="0"/>
            </a:br>
            <a:r>
              <a:rPr lang="en-US" sz="2000" dirty="0" smtClean="0"/>
              <a:t>(original suggestion of Harriet Crawford, Irene Winter)</a:t>
            </a:r>
            <a:endParaRPr lang="en-US" sz="2000" dirty="0"/>
          </a:p>
        </p:txBody>
      </p:sp>
      <p:pic>
        <p:nvPicPr>
          <p:cNvPr id="5" name="Picture 4"/>
          <p:cNvPicPr>
            <a:picLocks noChangeAspect="1"/>
          </p:cNvPicPr>
          <p:nvPr/>
        </p:nvPicPr>
        <p:blipFill>
          <a:blip r:embed="rId3"/>
          <a:stretch>
            <a:fillRect/>
          </a:stretch>
        </p:blipFill>
        <p:spPr>
          <a:xfrm rot="5400000">
            <a:off x="2863994" y="2732583"/>
            <a:ext cx="2629446" cy="1619057"/>
          </a:xfrm>
          <a:prstGeom prst="rect">
            <a:avLst/>
          </a:prstGeom>
        </p:spPr>
      </p:pic>
      <p:pic>
        <p:nvPicPr>
          <p:cNvPr id="6" name="Picture 5"/>
          <p:cNvPicPr>
            <a:picLocks noChangeAspect="1"/>
          </p:cNvPicPr>
          <p:nvPr/>
        </p:nvPicPr>
        <p:blipFill>
          <a:blip r:embed="rId4"/>
          <a:stretch>
            <a:fillRect/>
          </a:stretch>
        </p:blipFill>
        <p:spPr>
          <a:xfrm>
            <a:off x="208965" y="177004"/>
            <a:ext cx="3100325" cy="6407338"/>
          </a:xfrm>
          <a:prstGeom prst="rect">
            <a:avLst/>
          </a:prstGeom>
        </p:spPr>
      </p:pic>
      <p:pic>
        <p:nvPicPr>
          <p:cNvPr id="7" name="Picture 6"/>
          <p:cNvPicPr>
            <a:picLocks noChangeAspect="1"/>
          </p:cNvPicPr>
          <p:nvPr/>
        </p:nvPicPr>
        <p:blipFill>
          <a:blip r:embed="rId5"/>
          <a:stretch>
            <a:fillRect/>
          </a:stretch>
        </p:blipFill>
        <p:spPr>
          <a:xfrm>
            <a:off x="5843079" y="2227388"/>
            <a:ext cx="2827817" cy="2657625"/>
          </a:xfrm>
          <a:prstGeom prst="rect">
            <a:avLst/>
          </a:prstGeom>
        </p:spPr>
      </p:pic>
      <p:sp>
        <p:nvSpPr>
          <p:cNvPr id="8" name="TextBox 7"/>
          <p:cNvSpPr txBox="1"/>
          <p:nvPr/>
        </p:nvSpPr>
        <p:spPr>
          <a:xfrm>
            <a:off x="3825295" y="1642612"/>
            <a:ext cx="706844" cy="584776"/>
          </a:xfrm>
          <a:prstGeom prst="rect">
            <a:avLst/>
          </a:prstGeom>
          <a:noFill/>
        </p:spPr>
        <p:txBody>
          <a:bodyPr wrap="none" rtlCol="0">
            <a:spAutoFit/>
          </a:bodyPr>
          <a:lstStyle/>
          <a:p>
            <a:r>
              <a:rPr lang="en-US" sz="3200" dirty="0" smtClean="0"/>
              <a:t>GU</a:t>
            </a:r>
            <a:endParaRPr lang="en-US" sz="3200" dirty="0"/>
          </a:p>
        </p:txBody>
      </p:sp>
      <p:sp>
        <p:nvSpPr>
          <p:cNvPr id="9" name="Oval 8"/>
          <p:cNvSpPr/>
          <p:nvPr/>
        </p:nvSpPr>
        <p:spPr>
          <a:xfrm>
            <a:off x="1845419" y="978428"/>
            <a:ext cx="664747" cy="694481"/>
          </a:xfrm>
          <a:prstGeom prst="ellipse">
            <a:avLst/>
          </a:prstGeom>
          <a:noFill/>
          <a:ln w="25400" cap="flat" cmpd="sng" algn="ctr">
            <a:solidFill>
              <a:srgbClr val="FFFF00"/>
            </a:solidFill>
            <a:prstDash val="solid"/>
            <a:round/>
            <a:headEnd type="none" w="med" len="med"/>
            <a:tailEnd type="none" w="med" len="med"/>
          </a:ln>
          <a:effectLst>
            <a:outerShdw blurRad="27305" dist="22987" dir="5100000"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309290" y="5002554"/>
            <a:ext cx="3891210" cy="461665"/>
          </a:xfrm>
          <a:prstGeom prst="rect">
            <a:avLst/>
          </a:prstGeom>
          <a:noFill/>
        </p:spPr>
        <p:txBody>
          <a:bodyPr wrap="none" rtlCol="0">
            <a:spAutoFit/>
          </a:bodyPr>
          <a:lstStyle/>
          <a:p>
            <a:r>
              <a:rPr lang="en-US" sz="2400" dirty="0" err="1" smtClean="0"/>
              <a:t>gu</a:t>
            </a:r>
            <a:r>
              <a:rPr lang="en-US" sz="2400" dirty="0" smtClean="0"/>
              <a:t> = </a:t>
            </a:r>
            <a:r>
              <a:rPr lang="en-US" sz="2400" dirty="0" err="1" smtClean="0"/>
              <a:t>unretted</a:t>
            </a:r>
            <a:r>
              <a:rPr lang="en-US" sz="2400" dirty="0" smtClean="0"/>
              <a:t> flax stalks (PSD)</a:t>
            </a:r>
            <a:endParaRPr lang="en-US" sz="2400" dirty="0"/>
          </a:p>
        </p:txBody>
      </p:sp>
      <p:sp>
        <p:nvSpPr>
          <p:cNvPr id="11" name="Rectangle 10"/>
          <p:cNvSpPr/>
          <p:nvPr/>
        </p:nvSpPr>
        <p:spPr>
          <a:xfrm>
            <a:off x="0" y="6581001"/>
            <a:ext cx="6291522" cy="276999"/>
          </a:xfrm>
          <a:prstGeom prst="rect">
            <a:avLst/>
          </a:prstGeom>
        </p:spPr>
        <p:txBody>
          <a:bodyPr wrap="square">
            <a:spAutoFit/>
          </a:bodyPr>
          <a:lstStyle/>
          <a:p>
            <a:r>
              <a:rPr lang="en-US" sz="1200" dirty="0" smtClean="0">
                <a:solidFill>
                  <a:srgbClr val="BFBFBF"/>
                </a:solidFill>
              </a:rPr>
              <a:t>http://upload.wikimedia.org/wikipedia/commons/3/34/Linum_usitatissimum.jpg</a:t>
            </a:r>
            <a:endParaRPr lang="en-US" sz="1200" dirty="0">
              <a:solidFill>
                <a:srgbClr val="BFBFBF"/>
              </a:solidFill>
            </a:endParaRPr>
          </a:p>
        </p:txBody>
      </p:sp>
      <p:sp>
        <p:nvSpPr>
          <p:cNvPr id="12" name="Oval 11"/>
          <p:cNvSpPr/>
          <p:nvPr/>
        </p:nvSpPr>
        <p:spPr>
          <a:xfrm>
            <a:off x="7715343" y="2361689"/>
            <a:ext cx="334526" cy="349489"/>
          </a:xfrm>
          <a:prstGeom prst="ellipse">
            <a:avLst/>
          </a:prstGeom>
          <a:noFill/>
          <a:ln w="25400" cap="flat" cmpd="sng" algn="ctr">
            <a:solidFill>
              <a:srgbClr val="FFFF00"/>
            </a:solidFill>
            <a:prstDash val="solid"/>
            <a:round/>
            <a:headEnd type="none" w="med" len="med"/>
            <a:tailEnd type="none" w="med" len="med"/>
          </a:ln>
          <a:effectLst>
            <a:outerShdw blurRad="27305" dist="48387" dir="3000000"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342858" y="264396"/>
            <a:ext cx="3383697" cy="6121590"/>
          </a:xfrm>
          <a:prstGeom prst="rect">
            <a:avLst/>
          </a:prstGeom>
        </p:spPr>
      </p:pic>
      <p:pic>
        <p:nvPicPr>
          <p:cNvPr id="5" name="Picture 4"/>
          <p:cNvPicPr>
            <a:picLocks noChangeAspect="1"/>
          </p:cNvPicPr>
          <p:nvPr/>
        </p:nvPicPr>
        <p:blipFill>
          <a:blip r:embed="rId4"/>
          <a:stretch>
            <a:fillRect/>
          </a:stretch>
        </p:blipFill>
        <p:spPr>
          <a:xfrm>
            <a:off x="-2534189" y="3630111"/>
            <a:ext cx="5068378" cy="2949515"/>
          </a:xfrm>
          <a:prstGeom prst="rect">
            <a:avLst/>
          </a:prstGeom>
        </p:spPr>
      </p:pic>
      <p:pic>
        <p:nvPicPr>
          <p:cNvPr id="6" name="Picture 5" descr="Screen shot 2014-11-04 at 2.43.50 PM.png"/>
          <p:cNvPicPr>
            <a:picLocks noChangeAspect="1"/>
          </p:cNvPicPr>
          <p:nvPr/>
        </p:nvPicPr>
        <p:blipFill>
          <a:blip r:embed="rId5"/>
          <a:stretch>
            <a:fillRect/>
          </a:stretch>
        </p:blipFill>
        <p:spPr>
          <a:xfrm>
            <a:off x="3054823" y="3630111"/>
            <a:ext cx="1949387" cy="2301199"/>
          </a:xfrm>
          <a:prstGeom prst="rect">
            <a:avLst/>
          </a:prstGeom>
        </p:spPr>
      </p:pic>
      <p:pic>
        <p:nvPicPr>
          <p:cNvPr id="7" name="Picture 4" descr="date-female.jpg                                                002E7414Macintosh HD                   C1E6AA42:"/>
          <p:cNvPicPr>
            <a:picLocks noChangeAspect="1" noChangeArrowheads="1"/>
          </p:cNvPicPr>
          <p:nvPr/>
        </p:nvPicPr>
        <p:blipFill>
          <a:blip r:embed="rId6"/>
          <a:srcRect/>
          <a:stretch>
            <a:fillRect/>
          </a:stretch>
        </p:blipFill>
        <p:spPr bwMode="auto">
          <a:xfrm>
            <a:off x="5318545" y="3625701"/>
            <a:ext cx="1546278" cy="2296343"/>
          </a:xfrm>
          <a:prstGeom prst="rect">
            <a:avLst/>
          </a:prstGeom>
          <a:noFill/>
          <a:ln w="9525">
            <a:noFill/>
            <a:miter lim="800000"/>
            <a:headEnd/>
            <a:tailEnd/>
          </a:ln>
        </p:spPr>
      </p:pic>
      <p:sp>
        <p:nvSpPr>
          <p:cNvPr id="8" name="TextBox 7"/>
          <p:cNvSpPr txBox="1"/>
          <p:nvPr/>
        </p:nvSpPr>
        <p:spPr>
          <a:xfrm>
            <a:off x="329261" y="427544"/>
            <a:ext cx="1777350" cy="1815882"/>
          </a:xfrm>
          <a:prstGeom prst="rect">
            <a:avLst/>
          </a:prstGeom>
          <a:noFill/>
        </p:spPr>
        <p:txBody>
          <a:bodyPr wrap="none" rtlCol="0">
            <a:spAutoFit/>
          </a:bodyPr>
          <a:lstStyle/>
          <a:p>
            <a:pPr algn="ctr"/>
            <a:r>
              <a:rPr lang="en-US" sz="2800" dirty="0" smtClean="0"/>
              <a:t>Narratives: </a:t>
            </a:r>
          </a:p>
          <a:p>
            <a:pPr algn="ctr"/>
            <a:r>
              <a:rPr lang="en-US" sz="2800" dirty="0" smtClean="0"/>
              <a:t>Gendered </a:t>
            </a:r>
          </a:p>
          <a:p>
            <a:pPr algn="ctr"/>
            <a:r>
              <a:rPr lang="en-US" sz="2800" dirty="0" smtClean="0"/>
              <a:t>&amp; </a:t>
            </a:r>
            <a:endParaRPr lang="en-US" sz="2800" dirty="0" smtClean="0"/>
          </a:p>
          <a:p>
            <a:pPr algn="ctr"/>
            <a:r>
              <a:rPr lang="en-US" sz="2800" dirty="0" smtClean="0"/>
              <a:t>Political</a:t>
            </a:r>
            <a:r>
              <a:rPr lang="en-US" sz="2800" dirty="0" smtClean="0"/>
              <a:t> </a:t>
            </a:r>
            <a:endParaRPr lang="en-US" sz="2800" dirty="0"/>
          </a:p>
        </p:txBody>
      </p:sp>
      <p:pic>
        <p:nvPicPr>
          <p:cNvPr id="9" name="Picture 8"/>
          <p:cNvPicPr>
            <a:picLocks noChangeAspect="1"/>
          </p:cNvPicPr>
          <p:nvPr/>
        </p:nvPicPr>
        <p:blipFill>
          <a:blip r:embed="rId7"/>
          <a:stretch>
            <a:fillRect/>
          </a:stretch>
        </p:blipFill>
        <p:spPr>
          <a:xfrm>
            <a:off x="3054823" y="427544"/>
            <a:ext cx="3810000" cy="2679700"/>
          </a:xfrm>
          <a:prstGeom prst="rect">
            <a:avLst/>
          </a:prstGeom>
        </p:spPr>
      </p:pic>
      <p:sp>
        <p:nvSpPr>
          <p:cNvPr id="12" name="Curved Left Arrow 11"/>
          <p:cNvSpPr/>
          <p:nvPr/>
        </p:nvSpPr>
        <p:spPr>
          <a:xfrm rot="19748095" flipV="1">
            <a:off x="5476076" y="792267"/>
            <a:ext cx="832108" cy="3940702"/>
          </a:xfrm>
          <a:prstGeom prst="curvedLeftArrow">
            <a:avLst>
              <a:gd name="adj1" fmla="val 25000"/>
              <a:gd name="adj2" fmla="val 50000"/>
              <a:gd name="adj3" fmla="val 23489"/>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Curved Left Arrow 12"/>
          <p:cNvSpPr/>
          <p:nvPr/>
        </p:nvSpPr>
        <p:spPr>
          <a:xfrm rot="17247787" flipH="1" flipV="1">
            <a:off x="4712772" y="3531507"/>
            <a:ext cx="544401" cy="2391139"/>
          </a:xfrm>
          <a:prstGeom prst="curvedLeftArrow">
            <a:avLst>
              <a:gd name="adj1" fmla="val 25000"/>
              <a:gd name="adj2" fmla="val 50000"/>
              <a:gd name="adj3" fmla="val 23489"/>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01048" y="327351"/>
            <a:ext cx="2983851" cy="2108140"/>
          </a:xfrm>
        </p:spPr>
        <p:txBody>
          <a:bodyPr>
            <a:normAutofit/>
          </a:bodyPr>
          <a:lstStyle/>
          <a:p>
            <a:pPr algn="r"/>
            <a:r>
              <a:rPr lang="en-US" sz="4000" dirty="0" err="1" smtClean="0"/>
              <a:t>Ethnobiology</a:t>
            </a:r>
            <a:r>
              <a:rPr lang="en-US" sz="4000" dirty="0" smtClean="0"/>
              <a:t> </a:t>
            </a:r>
            <a:br>
              <a:rPr lang="en-US" sz="4000" dirty="0" smtClean="0"/>
            </a:br>
            <a:r>
              <a:rPr lang="en-US" sz="4000" dirty="0" smtClean="0"/>
              <a:t>of the </a:t>
            </a:r>
            <a:br>
              <a:rPr lang="en-US" sz="4000" dirty="0" smtClean="0"/>
            </a:br>
            <a:r>
              <a:rPr lang="en-US" sz="4000" dirty="0" err="1" smtClean="0"/>
              <a:t>Warka</a:t>
            </a:r>
            <a:r>
              <a:rPr lang="en-US" sz="4000" dirty="0" smtClean="0"/>
              <a:t> Vase</a:t>
            </a:r>
            <a:endParaRPr lang="en-US" sz="4000" dirty="0"/>
          </a:p>
        </p:txBody>
      </p:sp>
      <p:pic>
        <p:nvPicPr>
          <p:cNvPr id="5" name="Picture 4"/>
          <p:cNvPicPr>
            <a:picLocks noChangeAspect="1"/>
          </p:cNvPicPr>
          <p:nvPr/>
        </p:nvPicPr>
        <p:blipFill>
          <a:blip r:embed="rId3"/>
          <a:stretch>
            <a:fillRect/>
          </a:stretch>
        </p:blipFill>
        <p:spPr>
          <a:xfrm>
            <a:off x="3198885" y="3570838"/>
            <a:ext cx="865735" cy="1844839"/>
          </a:xfrm>
          <a:prstGeom prst="rect">
            <a:avLst/>
          </a:prstGeom>
        </p:spPr>
      </p:pic>
      <p:pic>
        <p:nvPicPr>
          <p:cNvPr id="6" name="Picture 5"/>
          <p:cNvPicPr>
            <a:picLocks noChangeAspect="1"/>
          </p:cNvPicPr>
          <p:nvPr/>
        </p:nvPicPr>
        <p:blipFill>
          <a:blip r:embed="rId4"/>
          <a:stretch>
            <a:fillRect/>
          </a:stretch>
        </p:blipFill>
        <p:spPr>
          <a:xfrm>
            <a:off x="4064620" y="3570839"/>
            <a:ext cx="1158195" cy="1844838"/>
          </a:xfrm>
          <a:prstGeom prst="rect">
            <a:avLst/>
          </a:prstGeom>
        </p:spPr>
      </p:pic>
      <p:pic>
        <p:nvPicPr>
          <p:cNvPr id="9" name="Picture 8"/>
          <p:cNvPicPr>
            <a:picLocks noChangeAspect="1"/>
          </p:cNvPicPr>
          <p:nvPr/>
        </p:nvPicPr>
        <p:blipFill>
          <a:blip r:embed="rId5"/>
          <a:stretch>
            <a:fillRect/>
          </a:stretch>
        </p:blipFill>
        <p:spPr>
          <a:xfrm>
            <a:off x="20637" y="228379"/>
            <a:ext cx="1179065" cy="2092644"/>
          </a:xfrm>
          <a:prstGeom prst="rect">
            <a:avLst/>
          </a:prstGeom>
        </p:spPr>
      </p:pic>
      <p:pic>
        <p:nvPicPr>
          <p:cNvPr id="10" name="Picture 9"/>
          <p:cNvPicPr>
            <a:picLocks noChangeAspect="1"/>
          </p:cNvPicPr>
          <p:nvPr/>
        </p:nvPicPr>
        <p:blipFill>
          <a:blip r:embed="rId6"/>
          <a:stretch>
            <a:fillRect/>
          </a:stretch>
        </p:blipFill>
        <p:spPr>
          <a:xfrm>
            <a:off x="1199702" y="228379"/>
            <a:ext cx="1397757" cy="2092643"/>
          </a:xfrm>
          <a:prstGeom prst="rect">
            <a:avLst/>
          </a:prstGeom>
        </p:spPr>
      </p:pic>
      <p:pic>
        <p:nvPicPr>
          <p:cNvPr id="11" name="Picture 10"/>
          <p:cNvPicPr>
            <a:picLocks noChangeAspect="1"/>
          </p:cNvPicPr>
          <p:nvPr/>
        </p:nvPicPr>
        <p:blipFill>
          <a:blip r:embed="rId7"/>
          <a:stretch>
            <a:fillRect/>
          </a:stretch>
        </p:blipFill>
        <p:spPr>
          <a:xfrm>
            <a:off x="6140803" y="3725450"/>
            <a:ext cx="2863441" cy="1690227"/>
          </a:xfrm>
          <a:prstGeom prst="rect">
            <a:avLst/>
          </a:prstGeom>
        </p:spPr>
      </p:pic>
      <p:pic>
        <p:nvPicPr>
          <p:cNvPr id="12" name="Picture 11"/>
          <p:cNvPicPr>
            <a:picLocks noChangeAspect="1"/>
          </p:cNvPicPr>
          <p:nvPr/>
        </p:nvPicPr>
        <p:blipFill>
          <a:blip r:embed="rId8"/>
          <a:stretch>
            <a:fillRect/>
          </a:stretch>
        </p:blipFill>
        <p:spPr>
          <a:xfrm>
            <a:off x="5947580" y="4124327"/>
            <a:ext cx="1374047" cy="1291350"/>
          </a:xfrm>
          <a:prstGeom prst="rect">
            <a:avLst/>
          </a:prstGeom>
        </p:spPr>
      </p:pic>
      <p:pic>
        <p:nvPicPr>
          <p:cNvPr id="14" name="Picture 13"/>
          <p:cNvPicPr>
            <a:picLocks noChangeAspect="1"/>
          </p:cNvPicPr>
          <p:nvPr/>
        </p:nvPicPr>
        <p:blipFill>
          <a:blip r:embed="rId9"/>
          <a:stretch>
            <a:fillRect/>
          </a:stretch>
        </p:blipFill>
        <p:spPr>
          <a:xfrm>
            <a:off x="2939937" y="709301"/>
            <a:ext cx="2474305" cy="907245"/>
          </a:xfrm>
          <a:prstGeom prst="rect">
            <a:avLst/>
          </a:prstGeom>
        </p:spPr>
      </p:pic>
      <p:pic>
        <p:nvPicPr>
          <p:cNvPr id="16" name="Picture 15"/>
          <p:cNvPicPr>
            <a:picLocks noChangeAspect="1"/>
          </p:cNvPicPr>
          <p:nvPr/>
        </p:nvPicPr>
        <p:blipFill>
          <a:blip r:embed="rId10"/>
          <a:stretch>
            <a:fillRect/>
          </a:stretch>
        </p:blipFill>
        <p:spPr>
          <a:xfrm>
            <a:off x="307314" y="4600328"/>
            <a:ext cx="1918469" cy="815349"/>
          </a:xfrm>
          <a:prstGeom prst="rect">
            <a:avLst/>
          </a:prstGeom>
        </p:spPr>
      </p:pic>
      <p:pic>
        <p:nvPicPr>
          <p:cNvPr id="17" name="Picture 16"/>
          <p:cNvPicPr>
            <a:picLocks noChangeAspect="1"/>
          </p:cNvPicPr>
          <p:nvPr/>
        </p:nvPicPr>
        <p:blipFill>
          <a:blip r:embed="rId11"/>
          <a:stretch>
            <a:fillRect/>
          </a:stretch>
        </p:blipFill>
        <p:spPr>
          <a:xfrm>
            <a:off x="412061" y="3667654"/>
            <a:ext cx="1708974" cy="796061"/>
          </a:xfrm>
          <a:prstGeom prst="rect">
            <a:avLst/>
          </a:prstGeom>
        </p:spPr>
      </p:pic>
      <p:pic>
        <p:nvPicPr>
          <p:cNvPr id="13" name="Picture 12"/>
          <p:cNvPicPr>
            <a:picLocks noChangeAspect="1"/>
          </p:cNvPicPr>
          <p:nvPr/>
        </p:nvPicPr>
        <p:blipFill>
          <a:blip r:embed="rId12"/>
          <a:stretch>
            <a:fillRect/>
          </a:stretch>
        </p:blipFill>
        <p:spPr>
          <a:xfrm>
            <a:off x="4327384" y="1051146"/>
            <a:ext cx="1335214" cy="1130799"/>
          </a:xfrm>
          <a:prstGeom prst="rect">
            <a:avLst/>
          </a:prstGeom>
        </p:spPr>
      </p:pic>
      <p:sp>
        <p:nvSpPr>
          <p:cNvPr id="15" name="TextBox 14"/>
          <p:cNvSpPr txBox="1"/>
          <p:nvPr/>
        </p:nvSpPr>
        <p:spPr>
          <a:xfrm>
            <a:off x="371036" y="2321023"/>
            <a:ext cx="1791025" cy="830997"/>
          </a:xfrm>
          <a:prstGeom prst="rect">
            <a:avLst/>
          </a:prstGeom>
          <a:noFill/>
        </p:spPr>
        <p:txBody>
          <a:bodyPr wrap="none" rtlCol="0">
            <a:spAutoFit/>
          </a:bodyPr>
          <a:lstStyle/>
          <a:p>
            <a:pPr algn="ctr"/>
            <a:r>
              <a:rPr lang="en-US" sz="2400" dirty="0" smtClean="0"/>
              <a:t>Botany &amp; </a:t>
            </a:r>
          </a:p>
          <a:p>
            <a:pPr algn="ctr"/>
            <a:r>
              <a:rPr lang="en-US" sz="2400" dirty="0" err="1" smtClean="0"/>
              <a:t>ethnobotany</a:t>
            </a:r>
            <a:endParaRPr lang="en-US" sz="2400" dirty="0" smtClean="0"/>
          </a:p>
        </p:txBody>
      </p:sp>
      <p:sp>
        <p:nvSpPr>
          <p:cNvPr id="18" name="TextBox 17"/>
          <p:cNvSpPr txBox="1"/>
          <p:nvPr/>
        </p:nvSpPr>
        <p:spPr>
          <a:xfrm>
            <a:off x="2939937" y="2321022"/>
            <a:ext cx="2393504" cy="830997"/>
          </a:xfrm>
          <a:prstGeom prst="rect">
            <a:avLst/>
          </a:prstGeom>
          <a:noFill/>
        </p:spPr>
        <p:txBody>
          <a:bodyPr wrap="none" rtlCol="0">
            <a:spAutoFit/>
          </a:bodyPr>
          <a:lstStyle/>
          <a:p>
            <a:pPr algn="ctr"/>
            <a:r>
              <a:rPr lang="en-US" sz="2400" dirty="0" err="1" smtClean="0"/>
              <a:t>Archaeobotany</a:t>
            </a:r>
            <a:r>
              <a:rPr lang="en-US" sz="2400" dirty="0" smtClean="0"/>
              <a:t> </a:t>
            </a:r>
          </a:p>
          <a:p>
            <a:pPr algn="ctr"/>
            <a:r>
              <a:rPr lang="en-US" sz="2400" dirty="0" smtClean="0"/>
              <a:t>(seeds and wood)</a:t>
            </a:r>
          </a:p>
        </p:txBody>
      </p:sp>
      <p:sp>
        <p:nvSpPr>
          <p:cNvPr id="19" name="Rectangle 18"/>
          <p:cNvSpPr/>
          <p:nvPr/>
        </p:nvSpPr>
        <p:spPr>
          <a:xfrm>
            <a:off x="391098" y="5552695"/>
            <a:ext cx="1750900" cy="830997"/>
          </a:xfrm>
          <a:prstGeom prst="rect">
            <a:avLst/>
          </a:prstGeom>
        </p:spPr>
        <p:txBody>
          <a:bodyPr wrap="none">
            <a:spAutoFit/>
          </a:bodyPr>
          <a:lstStyle/>
          <a:p>
            <a:pPr algn="ctr"/>
            <a:r>
              <a:rPr lang="en-US" sz="2400" dirty="0" err="1" smtClean="0"/>
              <a:t>c</a:t>
            </a:r>
            <a:r>
              <a:rPr lang="en-US" sz="2400" dirty="0" smtClean="0"/>
              <a:t>. 2000 BC</a:t>
            </a:r>
          </a:p>
          <a:p>
            <a:pPr algn="ctr"/>
            <a:r>
              <a:rPr lang="en-US" sz="2400" dirty="0" smtClean="0"/>
              <a:t>literary texts</a:t>
            </a:r>
            <a:endParaRPr lang="en-US" sz="2400" dirty="0"/>
          </a:p>
        </p:txBody>
      </p:sp>
      <p:sp>
        <p:nvSpPr>
          <p:cNvPr id="20" name="TextBox 19"/>
          <p:cNvSpPr txBox="1"/>
          <p:nvPr/>
        </p:nvSpPr>
        <p:spPr>
          <a:xfrm>
            <a:off x="3393111" y="5552695"/>
            <a:ext cx="1487156" cy="830997"/>
          </a:xfrm>
          <a:prstGeom prst="rect">
            <a:avLst/>
          </a:prstGeom>
          <a:noFill/>
        </p:spPr>
        <p:txBody>
          <a:bodyPr wrap="none" rtlCol="0">
            <a:spAutoFit/>
          </a:bodyPr>
          <a:lstStyle/>
          <a:p>
            <a:pPr algn="ctr"/>
            <a:r>
              <a:rPr lang="en-US" sz="2400" dirty="0" err="1" smtClean="0"/>
              <a:t>c</a:t>
            </a:r>
            <a:r>
              <a:rPr lang="en-US" sz="2400" dirty="0" smtClean="0"/>
              <a:t>. 2500 BC</a:t>
            </a:r>
          </a:p>
          <a:p>
            <a:pPr algn="ctr"/>
            <a:r>
              <a:rPr lang="en-US" sz="2400" dirty="0" smtClean="0"/>
              <a:t> imagery</a:t>
            </a:r>
            <a:endParaRPr lang="en-US" sz="2400" dirty="0"/>
          </a:p>
        </p:txBody>
      </p:sp>
      <p:sp>
        <p:nvSpPr>
          <p:cNvPr id="21" name="Rectangle 20"/>
          <p:cNvSpPr/>
          <p:nvPr/>
        </p:nvSpPr>
        <p:spPr>
          <a:xfrm>
            <a:off x="6001048" y="5552695"/>
            <a:ext cx="3003196" cy="830997"/>
          </a:xfrm>
          <a:prstGeom prst="rect">
            <a:avLst/>
          </a:prstGeom>
        </p:spPr>
        <p:txBody>
          <a:bodyPr wrap="none">
            <a:spAutoFit/>
          </a:bodyPr>
          <a:lstStyle/>
          <a:p>
            <a:pPr algn="ctr"/>
            <a:r>
              <a:rPr lang="en-US" sz="2400" dirty="0" err="1" smtClean="0"/>
              <a:t>c</a:t>
            </a:r>
            <a:r>
              <a:rPr lang="en-US" sz="2400" dirty="0" smtClean="0"/>
              <a:t>. 3200 BC</a:t>
            </a:r>
          </a:p>
          <a:p>
            <a:pPr algn="ctr"/>
            <a:r>
              <a:rPr lang="en-US" sz="2400" dirty="0" smtClean="0"/>
              <a:t>imagery &amp; pictographs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150314" y="274638"/>
            <a:ext cx="4443528" cy="1143000"/>
          </a:xfrm>
        </p:spPr>
        <p:txBody>
          <a:bodyPr>
            <a:normAutofit/>
          </a:bodyPr>
          <a:lstStyle/>
          <a:p>
            <a:r>
              <a:rPr lang="en-US" dirty="0" smtClean="0"/>
              <a:t>Thank You!</a:t>
            </a:r>
            <a:endParaRPr lang="en-US" dirty="0"/>
          </a:p>
        </p:txBody>
      </p:sp>
      <p:sp>
        <p:nvSpPr>
          <p:cNvPr id="5" name="TextBox 4"/>
          <p:cNvSpPr txBox="1"/>
          <p:nvPr/>
        </p:nvSpPr>
        <p:spPr>
          <a:xfrm>
            <a:off x="4002774" y="1417638"/>
            <a:ext cx="4738608" cy="1384995"/>
          </a:xfrm>
          <a:prstGeom prst="rect">
            <a:avLst/>
          </a:prstGeom>
          <a:noFill/>
        </p:spPr>
        <p:txBody>
          <a:bodyPr wrap="square" rtlCol="0">
            <a:spAutoFit/>
          </a:bodyPr>
          <a:lstStyle/>
          <a:p>
            <a:r>
              <a:rPr lang="en-US" sz="2800" dirty="0" smtClean="0"/>
              <a:t>This paper is based on a collaborative work in progress with the working title:</a:t>
            </a:r>
            <a:r>
              <a:rPr lang="en-US" dirty="0" smtClean="0"/>
              <a:t> </a:t>
            </a:r>
            <a:endParaRPr lang="en-US" dirty="0"/>
          </a:p>
        </p:txBody>
      </p:sp>
      <p:sp>
        <p:nvSpPr>
          <p:cNvPr id="4" name="TextBox 3"/>
          <p:cNvSpPr txBox="1"/>
          <p:nvPr/>
        </p:nvSpPr>
        <p:spPr>
          <a:xfrm>
            <a:off x="3702297" y="3086740"/>
            <a:ext cx="5339563" cy="3600986"/>
          </a:xfrm>
          <a:prstGeom prst="rect">
            <a:avLst/>
          </a:prstGeom>
          <a:noFill/>
        </p:spPr>
        <p:txBody>
          <a:bodyPr wrap="square" rtlCol="0">
            <a:spAutoFit/>
          </a:bodyPr>
          <a:lstStyle/>
          <a:p>
            <a:pPr algn="ctr"/>
            <a:r>
              <a:rPr lang="en-US" sz="3600" dirty="0" smtClean="0"/>
              <a:t>Sign and Image: Representations of Plants on the </a:t>
            </a:r>
            <a:r>
              <a:rPr lang="en-US" sz="3600" dirty="0" err="1" smtClean="0"/>
              <a:t>Warka</a:t>
            </a:r>
            <a:r>
              <a:rPr lang="en-US" sz="3600" dirty="0" smtClean="0"/>
              <a:t> Vase of Early Mesopotamia</a:t>
            </a:r>
          </a:p>
          <a:p>
            <a:pPr algn="ctr"/>
            <a:endParaRPr lang="en-US" sz="2800" dirty="0" smtClean="0"/>
          </a:p>
          <a:p>
            <a:pPr algn="ctr"/>
            <a:r>
              <a:rPr lang="en-US" sz="2800" dirty="0" smtClean="0"/>
              <a:t>Naomi F. Miller, Holly Pittman, and Philip Jones</a:t>
            </a:r>
          </a:p>
        </p:txBody>
      </p:sp>
      <p:pic>
        <p:nvPicPr>
          <p:cNvPr id="7" name="Picture 6"/>
          <p:cNvPicPr>
            <a:picLocks noChangeAspect="1"/>
          </p:cNvPicPr>
          <p:nvPr/>
        </p:nvPicPr>
        <p:blipFill>
          <a:blip r:embed="rId3"/>
          <a:stretch>
            <a:fillRect/>
          </a:stretch>
        </p:blipFill>
        <p:spPr>
          <a:xfrm>
            <a:off x="-1" y="704090"/>
            <a:ext cx="3735027" cy="499767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62272" y="0"/>
            <a:ext cx="4642338" cy="791198"/>
          </a:xfrm>
        </p:spPr>
        <p:txBody>
          <a:bodyPr/>
          <a:lstStyle/>
          <a:p>
            <a:r>
              <a:rPr lang="en-US" sz="4000" dirty="0" smtClean="0"/>
              <a:t>Mesopotamia</a:t>
            </a:r>
            <a:endParaRPr lang="en-US" sz="4000" dirty="0"/>
          </a:p>
        </p:txBody>
      </p:sp>
      <p:pic>
        <p:nvPicPr>
          <p:cNvPr id="3" name="Picture 2"/>
          <p:cNvPicPr>
            <a:picLocks noChangeAspect="1"/>
          </p:cNvPicPr>
          <p:nvPr/>
        </p:nvPicPr>
        <p:blipFill>
          <a:blip r:embed="rId3"/>
          <a:stretch>
            <a:fillRect/>
          </a:stretch>
        </p:blipFill>
        <p:spPr>
          <a:xfrm>
            <a:off x="1051646" y="1054186"/>
            <a:ext cx="7062400" cy="5283565"/>
          </a:xfrm>
          <a:prstGeom prst="rect">
            <a:avLst/>
          </a:prstGeom>
        </p:spPr>
      </p:pic>
      <p:sp>
        <p:nvSpPr>
          <p:cNvPr id="4" name="Rectangle 3"/>
          <p:cNvSpPr/>
          <p:nvPr/>
        </p:nvSpPr>
        <p:spPr>
          <a:xfrm>
            <a:off x="1051646" y="6337751"/>
            <a:ext cx="3506088" cy="276999"/>
          </a:xfrm>
          <a:prstGeom prst="rect">
            <a:avLst/>
          </a:prstGeom>
        </p:spPr>
        <p:txBody>
          <a:bodyPr wrap="none">
            <a:spAutoFit/>
          </a:bodyPr>
          <a:lstStyle/>
          <a:p>
            <a:r>
              <a:rPr lang="en-US" sz="1200" dirty="0" smtClean="0">
                <a:solidFill>
                  <a:srgbClr val="BFBFBF"/>
                </a:solidFill>
              </a:rPr>
              <a:t>Map source: http://</a:t>
            </a:r>
            <a:r>
              <a:rPr lang="en-US" sz="1200" dirty="0" err="1" smtClean="0">
                <a:solidFill>
                  <a:srgbClr val="BFBFBF"/>
                </a:solidFill>
              </a:rPr>
              <a:t>notsincenineveh.wordpress.com</a:t>
            </a:r>
            <a:r>
              <a:rPr lang="en-US" sz="1200" dirty="0" smtClean="0">
                <a:solidFill>
                  <a:srgbClr val="BFBFBF"/>
                </a:solidFill>
              </a:rPr>
              <a:t>/</a:t>
            </a:r>
            <a:endParaRPr lang="en-US" sz="1200" dirty="0">
              <a:solidFill>
                <a:srgbClr val="BFBFBF"/>
              </a:solidFill>
            </a:endParaRPr>
          </a:p>
        </p:txBody>
      </p:sp>
      <p:sp>
        <p:nvSpPr>
          <p:cNvPr id="8" name="Donut 7"/>
          <p:cNvSpPr/>
          <p:nvPr/>
        </p:nvSpPr>
        <p:spPr>
          <a:xfrm>
            <a:off x="6225189" y="4240921"/>
            <a:ext cx="233041" cy="302922"/>
          </a:xfrm>
          <a:prstGeom prst="donut">
            <a:avLst/>
          </a:prstGeom>
          <a:solidFill>
            <a:srgbClr val="FFFF00"/>
          </a:solidFill>
          <a:ln w="635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Rounded Rectangle 9"/>
          <p:cNvSpPr/>
          <p:nvPr/>
        </p:nvSpPr>
        <p:spPr>
          <a:xfrm>
            <a:off x="4608870" y="4609896"/>
            <a:ext cx="1794657" cy="400110"/>
          </a:xfrm>
          <a:prstGeom prst="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659711" y="4596802"/>
            <a:ext cx="1671451" cy="400110"/>
          </a:xfrm>
          <a:prstGeom prst="rect">
            <a:avLst/>
          </a:prstGeom>
          <a:noFill/>
        </p:spPr>
        <p:txBody>
          <a:bodyPr wrap="none" rtlCol="0">
            <a:spAutoFit/>
          </a:bodyPr>
          <a:lstStyle/>
          <a:p>
            <a:r>
              <a:rPr lang="en-US" sz="2000" dirty="0" smtClean="0">
                <a:solidFill>
                  <a:schemeClr val="bg2">
                    <a:lumMod val="50000"/>
                  </a:schemeClr>
                </a:solidFill>
                <a:latin typeface="Arial"/>
                <a:cs typeface="Arial"/>
              </a:rPr>
              <a:t>Uruk / </a:t>
            </a:r>
            <a:r>
              <a:rPr lang="en-US" sz="2000" dirty="0" err="1" smtClean="0">
                <a:solidFill>
                  <a:schemeClr val="bg2">
                    <a:lumMod val="50000"/>
                  </a:schemeClr>
                </a:solidFill>
                <a:latin typeface="Arial"/>
                <a:cs typeface="Arial"/>
              </a:rPr>
              <a:t>Warka</a:t>
            </a:r>
            <a:endParaRPr lang="en-US" sz="2000" dirty="0">
              <a:solidFill>
                <a:schemeClr val="bg2">
                  <a:lumMod val="50000"/>
                </a:schemeClr>
              </a:solidFill>
              <a:latin typeface="Arial"/>
              <a:cs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985261" y="0"/>
            <a:ext cx="5269461" cy="1143000"/>
          </a:xfrm>
        </p:spPr>
        <p:txBody>
          <a:bodyPr>
            <a:normAutofit/>
          </a:bodyPr>
          <a:lstStyle/>
          <a:p>
            <a:r>
              <a:rPr lang="en-US" sz="4000" dirty="0" smtClean="0"/>
              <a:t>Birthplace</a:t>
            </a:r>
            <a:r>
              <a:rPr lang="en-US" dirty="0" smtClean="0"/>
              <a:t> of Writing</a:t>
            </a:r>
            <a:endParaRPr lang="en-US" dirty="0"/>
          </a:p>
        </p:txBody>
      </p:sp>
      <p:sp>
        <p:nvSpPr>
          <p:cNvPr id="3" name="Rectangle 2"/>
          <p:cNvSpPr/>
          <p:nvPr/>
        </p:nvSpPr>
        <p:spPr>
          <a:xfrm>
            <a:off x="1064806" y="6350168"/>
            <a:ext cx="7144949" cy="276999"/>
          </a:xfrm>
          <a:prstGeom prst="rect">
            <a:avLst/>
          </a:prstGeom>
        </p:spPr>
        <p:txBody>
          <a:bodyPr wrap="square">
            <a:spAutoFit/>
          </a:bodyPr>
          <a:lstStyle/>
          <a:p>
            <a:r>
              <a:rPr lang="en-US" sz="1200" dirty="0" smtClean="0">
                <a:solidFill>
                  <a:schemeClr val="tx1">
                    <a:lumMod val="75000"/>
                  </a:schemeClr>
                </a:solidFill>
              </a:rPr>
              <a:t>http://24.media.tumblr.com/d6f761b616dd2a09e6151230ce6950d6/tumblr_n1bno13r4f1ql5d2uo1_500.jpg</a:t>
            </a:r>
            <a:endParaRPr lang="en-US" sz="1200" dirty="0">
              <a:solidFill>
                <a:schemeClr val="tx1">
                  <a:lumMod val="75000"/>
                </a:schemeClr>
              </a:solidFill>
            </a:endParaRPr>
          </a:p>
        </p:txBody>
      </p:sp>
      <p:pic>
        <p:nvPicPr>
          <p:cNvPr id="5" name="Picture 4" descr="tumblr_n1bno13r4f1ql5d2uo1_500.jpg"/>
          <p:cNvPicPr>
            <a:picLocks noChangeAspect="1"/>
          </p:cNvPicPr>
          <p:nvPr/>
        </p:nvPicPr>
        <p:blipFill>
          <a:blip r:embed="rId3"/>
          <a:stretch>
            <a:fillRect/>
          </a:stretch>
        </p:blipFill>
        <p:spPr>
          <a:xfrm>
            <a:off x="1064806" y="1067175"/>
            <a:ext cx="7043990" cy="5282993"/>
          </a:xfrm>
          <a:prstGeom prst="rect">
            <a:avLst/>
          </a:prstGeom>
        </p:spPr>
      </p:pic>
      <p:pic>
        <p:nvPicPr>
          <p:cNvPr id="6" name="Picture 5"/>
          <p:cNvPicPr>
            <a:picLocks noChangeAspect="1"/>
          </p:cNvPicPr>
          <p:nvPr/>
        </p:nvPicPr>
        <p:blipFill>
          <a:blip r:embed="rId4"/>
          <a:stretch>
            <a:fillRect/>
          </a:stretch>
        </p:blipFill>
        <p:spPr>
          <a:xfrm>
            <a:off x="23960" y="23965"/>
            <a:ext cx="2985261" cy="2109584"/>
          </a:xfrm>
          <a:prstGeom prst="rect">
            <a:avLst/>
          </a:prstGeom>
          <a:ln w="15875" cap="flat" cmpd="sng" algn="ctr">
            <a:solidFill>
              <a:schemeClr val="accent1"/>
            </a:solidFill>
            <a:prstDash val="solid"/>
            <a:round/>
            <a:headEnd type="none" w="med" len="med"/>
            <a:tailEnd type="none" w="med" len="med"/>
          </a:ln>
          <a:effectLst>
            <a:outerShdw blurRad="50800" dist="38100" dir="2700000">
              <a:srgbClr val="000000">
                <a:alpha val="43000"/>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439395" y="274637"/>
            <a:ext cx="3417093" cy="3935805"/>
          </a:xfrm>
        </p:spPr>
        <p:txBody>
          <a:bodyPr>
            <a:normAutofit/>
          </a:bodyPr>
          <a:lstStyle/>
          <a:p>
            <a:r>
              <a:rPr lang="en-US" sz="4000" dirty="0" smtClean="0"/>
              <a:t>Example of a page of the Uruk sign list</a:t>
            </a:r>
            <a:endParaRPr lang="en-US" sz="4000" dirty="0"/>
          </a:p>
        </p:txBody>
      </p:sp>
      <p:pic>
        <p:nvPicPr>
          <p:cNvPr id="8" name="Picture 7"/>
          <p:cNvPicPr>
            <a:picLocks noChangeAspect="1"/>
          </p:cNvPicPr>
          <p:nvPr/>
        </p:nvPicPr>
        <p:blipFill>
          <a:blip r:embed="rId3"/>
          <a:stretch>
            <a:fillRect/>
          </a:stretch>
        </p:blipFill>
        <p:spPr>
          <a:xfrm>
            <a:off x="130250" y="168544"/>
            <a:ext cx="5039329" cy="6520912"/>
          </a:xfrm>
          <a:prstGeom prst="rect">
            <a:avLst/>
          </a:prstGeom>
        </p:spPr>
      </p:pic>
      <p:sp>
        <p:nvSpPr>
          <p:cNvPr id="4" name="TextBox 3"/>
          <p:cNvSpPr txBox="1"/>
          <p:nvPr/>
        </p:nvSpPr>
        <p:spPr>
          <a:xfrm>
            <a:off x="5269706" y="6043125"/>
            <a:ext cx="3874294" cy="646331"/>
          </a:xfrm>
          <a:prstGeom prst="rect">
            <a:avLst/>
          </a:prstGeom>
          <a:noFill/>
        </p:spPr>
        <p:txBody>
          <a:bodyPr wrap="square" rtlCol="0">
            <a:spAutoFit/>
          </a:bodyPr>
          <a:lstStyle/>
          <a:p>
            <a:r>
              <a:rPr lang="en-US" i="1" dirty="0" err="1" smtClean="0"/>
              <a:t>Zeichenliste</a:t>
            </a:r>
            <a:r>
              <a:rPr lang="en-US" i="1" dirty="0" smtClean="0"/>
              <a:t> </a:t>
            </a:r>
            <a:r>
              <a:rPr lang="en-US" i="1" dirty="0" err="1" smtClean="0"/>
              <a:t>der</a:t>
            </a:r>
            <a:r>
              <a:rPr lang="en-US" i="1" dirty="0" smtClean="0"/>
              <a:t> </a:t>
            </a:r>
            <a:r>
              <a:rPr lang="en-US" i="1" dirty="0" err="1" smtClean="0"/>
              <a:t>archäischen</a:t>
            </a:r>
            <a:r>
              <a:rPr lang="en-US" i="1" dirty="0" smtClean="0"/>
              <a:t> </a:t>
            </a:r>
            <a:r>
              <a:rPr lang="en-US" i="1" dirty="0" err="1" smtClean="0"/>
              <a:t>Texte</a:t>
            </a:r>
            <a:r>
              <a:rPr lang="en-US" i="1" dirty="0" smtClean="0"/>
              <a:t> </a:t>
            </a:r>
            <a:r>
              <a:rPr lang="en-US" i="1" dirty="0" err="1" smtClean="0"/>
              <a:t>aus</a:t>
            </a:r>
            <a:r>
              <a:rPr lang="en-US" i="1" dirty="0" smtClean="0"/>
              <a:t> Uruk</a:t>
            </a:r>
            <a:r>
              <a:rPr lang="en-US" dirty="0" smtClean="0"/>
              <a:t>, by M.W. Green &amp; H.J. </a:t>
            </a:r>
            <a:r>
              <a:rPr lang="en-US" dirty="0" err="1" smtClean="0"/>
              <a:t>Nissen</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64029" y="454384"/>
            <a:ext cx="4366731" cy="5913283"/>
          </a:xfrm>
          <a:prstGeom prst="rect">
            <a:avLst/>
          </a:prstGeom>
        </p:spPr>
      </p:pic>
      <p:pic>
        <p:nvPicPr>
          <p:cNvPr id="12" name="Picture 11"/>
          <p:cNvPicPr>
            <a:picLocks noChangeAspect="1"/>
          </p:cNvPicPr>
          <p:nvPr/>
        </p:nvPicPr>
        <p:blipFill>
          <a:blip r:embed="rId4"/>
          <a:stretch>
            <a:fillRect/>
          </a:stretch>
        </p:blipFill>
        <p:spPr>
          <a:xfrm>
            <a:off x="5014995" y="1165633"/>
            <a:ext cx="3671804" cy="3450817"/>
          </a:xfrm>
          <a:prstGeom prst="rect">
            <a:avLst/>
          </a:prstGeom>
        </p:spPr>
      </p:pic>
      <p:sp>
        <p:nvSpPr>
          <p:cNvPr id="13" name="Title 12"/>
          <p:cNvSpPr>
            <a:spLocks noGrp="1"/>
          </p:cNvSpPr>
          <p:nvPr>
            <p:ph type="title"/>
          </p:nvPr>
        </p:nvSpPr>
        <p:spPr>
          <a:xfrm>
            <a:off x="4730760" y="274638"/>
            <a:ext cx="3956039" cy="902101"/>
          </a:xfrm>
        </p:spPr>
        <p:txBody>
          <a:bodyPr>
            <a:normAutofit/>
          </a:bodyPr>
          <a:lstStyle/>
          <a:p>
            <a:r>
              <a:rPr lang="en-US" sz="4000" dirty="0" smtClean="0"/>
              <a:t>GIŠIMMAR</a:t>
            </a:r>
            <a:endParaRPr lang="en-US" sz="4000" dirty="0"/>
          </a:p>
        </p:txBody>
      </p:sp>
      <p:pic>
        <p:nvPicPr>
          <p:cNvPr id="10" name="Picture 9" descr="x-hatch,trident.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6767989" y="4565872"/>
            <a:ext cx="1622894" cy="229212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Screen shot 2014-04-09 at 4.44.54 PM.png"/>
          <p:cNvPicPr>
            <a:picLocks noGrp="1" noChangeAspect="1"/>
          </p:cNvPicPr>
          <p:nvPr>
            <p:ph idx="1"/>
          </p:nvPr>
        </p:nvPicPr>
        <p:blipFill>
          <a:blip r:embed="rId3"/>
          <a:srcRect l="-1803" r="-1803"/>
          <a:stretch>
            <a:fillRect/>
          </a:stretch>
        </p:blipFill>
        <p:spPr>
          <a:xfrm>
            <a:off x="464023" y="1600200"/>
            <a:ext cx="8229600" cy="4525963"/>
          </a:xfrm>
        </p:spPr>
      </p:pic>
      <p:sp>
        <p:nvSpPr>
          <p:cNvPr id="5" name="TextBox 4"/>
          <p:cNvSpPr txBox="1"/>
          <p:nvPr/>
        </p:nvSpPr>
        <p:spPr>
          <a:xfrm>
            <a:off x="3815882" y="3005927"/>
            <a:ext cx="1764200" cy="369332"/>
          </a:xfrm>
          <a:prstGeom prst="rect">
            <a:avLst/>
          </a:prstGeom>
          <a:noFill/>
          <a:ln>
            <a:noFill/>
          </a:ln>
        </p:spPr>
        <p:txBody>
          <a:bodyPr wrap="none" rtlCol="0">
            <a:spAutoFit/>
          </a:bodyPr>
          <a:lstStyle/>
          <a:p>
            <a:r>
              <a:rPr lang="en-US" dirty="0" smtClean="0">
                <a:solidFill>
                  <a:srgbClr val="10253F"/>
                </a:solidFill>
              </a:rPr>
              <a:t>“picture-writing”</a:t>
            </a:r>
            <a:endParaRPr lang="en-US" dirty="0">
              <a:solidFill>
                <a:srgbClr val="10253F"/>
              </a:solidFill>
            </a:endParaRPr>
          </a:p>
        </p:txBody>
      </p:sp>
      <p:sp>
        <p:nvSpPr>
          <p:cNvPr id="6" name="TextBox 5"/>
          <p:cNvSpPr txBox="1"/>
          <p:nvPr/>
        </p:nvSpPr>
        <p:spPr>
          <a:xfrm>
            <a:off x="0" y="6550223"/>
            <a:ext cx="5858470" cy="276999"/>
          </a:xfrm>
          <a:prstGeom prst="rect">
            <a:avLst/>
          </a:prstGeom>
          <a:noFill/>
        </p:spPr>
        <p:txBody>
          <a:bodyPr wrap="none" rtlCol="0">
            <a:spAutoFit/>
          </a:bodyPr>
          <a:lstStyle/>
          <a:p>
            <a:r>
              <a:rPr lang="en-US" sz="1200" dirty="0" smtClean="0">
                <a:solidFill>
                  <a:srgbClr val="BFBFBF"/>
                </a:solidFill>
              </a:rPr>
              <a:t>Martin, S. 2006.  On Pre-Columbian narrative: representation across the word-image divide</a:t>
            </a:r>
            <a:endParaRPr lang="en-US" sz="1200" dirty="0">
              <a:solidFill>
                <a:srgbClr val="BFBFBF"/>
              </a:solidFill>
            </a:endParaRPr>
          </a:p>
        </p:txBody>
      </p:sp>
      <p:sp>
        <p:nvSpPr>
          <p:cNvPr id="10" name="Oval 9"/>
          <p:cNvSpPr/>
          <p:nvPr/>
        </p:nvSpPr>
        <p:spPr>
          <a:xfrm>
            <a:off x="3094573" y="2682483"/>
            <a:ext cx="914400" cy="2463157"/>
          </a:xfrm>
          <a:prstGeom prst="ellipse">
            <a:avLst/>
          </a:prstGeom>
          <a:gradFill flip="none" rotWithShape="1">
            <a:gsLst>
              <a:gs pos="0">
                <a:schemeClr val="accent1">
                  <a:tint val="100000"/>
                  <a:shade val="100000"/>
                  <a:satMod val="130000"/>
                  <a:alpha val="35000"/>
                </a:schemeClr>
              </a:gs>
              <a:gs pos="100000">
                <a:schemeClr val="accent1">
                  <a:tint val="50000"/>
                  <a:shade val="100000"/>
                  <a:satMod val="350000"/>
                  <a:alpha val="35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0"/>
          <p:cNvSpPr>
            <a:spLocks noGrp="1"/>
          </p:cNvSpPr>
          <p:nvPr>
            <p:ph type="title"/>
          </p:nvPr>
        </p:nvSpPr>
        <p:spPr>
          <a:xfrm>
            <a:off x="777972" y="274638"/>
            <a:ext cx="7608083" cy="1143000"/>
          </a:xfrm>
        </p:spPr>
        <p:txBody>
          <a:bodyPr>
            <a:normAutofit fontScale="90000"/>
          </a:bodyPr>
          <a:lstStyle/>
          <a:p>
            <a:r>
              <a:rPr lang="en-US" dirty="0" smtClean="0"/>
              <a:t>Uruk Period: The Beginning of Picture-Writing</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98"/>
            <a:ext cx="8229600" cy="984777"/>
          </a:xfrm>
        </p:spPr>
        <p:txBody>
          <a:bodyPr>
            <a:normAutofit fontScale="90000"/>
          </a:bodyPr>
          <a:lstStyle/>
          <a:p>
            <a:r>
              <a:rPr lang="en-US" dirty="0" err="1" smtClean="0"/>
              <a:t>Warka</a:t>
            </a:r>
            <a:r>
              <a:rPr lang="en-US" dirty="0" smtClean="0"/>
              <a:t> Mace &amp; Detail of </a:t>
            </a:r>
            <a:r>
              <a:rPr lang="en-US" dirty="0" err="1" smtClean="0"/>
              <a:t>Warka</a:t>
            </a:r>
            <a:r>
              <a:rPr lang="en-US" dirty="0" smtClean="0"/>
              <a:t> Vase</a:t>
            </a:r>
            <a:endParaRPr lang="en-US" dirty="0"/>
          </a:p>
        </p:txBody>
      </p:sp>
      <p:pic>
        <p:nvPicPr>
          <p:cNvPr id="9" name="Picture 8"/>
          <p:cNvPicPr>
            <a:picLocks noChangeAspect="1"/>
          </p:cNvPicPr>
          <p:nvPr/>
        </p:nvPicPr>
        <p:blipFill>
          <a:blip r:embed="rId3"/>
          <a:stretch>
            <a:fillRect/>
          </a:stretch>
        </p:blipFill>
        <p:spPr>
          <a:xfrm>
            <a:off x="170818" y="995549"/>
            <a:ext cx="3957081" cy="5715783"/>
          </a:xfrm>
          <a:prstGeom prst="rect">
            <a:avLst/>
          </a:prstGeom>
        </p:spPr>
      </p:pic>
      <p:pic>
        <p:nvPicPr>
          <p:cNvPr id="11" name="Picture 10"/>
          <p:cNvPicPr>
            <a:picLocks noChangeAspect="1"/>
          </p:cNvPicPr>
          <p:nvPr/>
        </p:nvPicPr>
        <p:blipFill>
          <a:blip r:embed="rId4"/>
          <a:stretch>
            <a:fillRect/>
          </a:stretch>
        </p:blipFill>
        <p:spPr>
          <a:xfrm>
            <a:off x="4445150" y="1943451"/>
            <a:ext cx="4538537" cy="4265384"/>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21"/>
            <a:ext cx="8229600" cy="884091"/>
          </a:xfrm>
        </p:spPr>
        <p:txBody>
          <a:bodyPr>
            <a:normAutofit/>
          </a:bodyPr>
          <a:lstStyle/>
          <a:p>
            <a:r>
              <a:rPr lang="en-US" sz="4000" dirty="0" err="1" smtClean="0"/>
              <a:t>Warka</a:t>
            </a:r>
            <a:r>
              <a:rPr lang="en-US" sz="4000" dirty="0" smtClean="0"/>
              <a:t> Stele &amp; Detail of </a:t>
            </a:r>
            <a:r>
              <a:rPr lang="en-US" sz="4000" dirty="0" err="1" smtClean="0"/>
              <a:t>Warka</a:t>
            </a:r>
            <a:r>
              <a:rPr lang="en-US" sz="4000" dirty="0" smtClean="0"/>
              <a:t> Vase</a:t>
            </a:r>
            <a:endParaRPr lang="en-US" sz="4000" dirty="0"/>
          </a:p>
        </p:txBody>
      </p:sp>
      <p:pic>
        <p:nvPicPr>
          <p:cNvPr id="8" name="Picture 7" descr="warkastele.pdf"/>
          <p:cNvPicPr>
            <a:picLocks noChangeAspect="1"/>
          </p:cNvPicPr>
          <p:nvPr/>
        </p:nvPicPr>
        <mc:AlternateContent xmlns:ma="http://schemas.microsoft.com/office/mac/drawingml/2008/main">
          <mc:Choice Requires="ma">
            <p:blipFill>
              <a:blip r:embed="rId3"/>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4"/>
              <a:stretch>
                <a:fillRect/>
              </a:stretch>
            </p:blipFill>
          </mc:Fallback>
        </mc:AlternateContent>
        <p:spPr>
          <a:xfrm>
            <a:off x="295177" y="910112"/>
            <a:ext cx="3412820" cy="5440362"/>
          </a:xfrm>
          <a:prstGeom prst="rect">
            <a:avLst/>
          </a:prstGeom>
        </p:spPr>
      </p:pic>
      <p:pic>
        <p:nvPicPr>
          <p:cNvPr id="11" name="Picture 10"/>
          <p:cNvPicPr>
            <a:picLocks noChangeAspect="1"/>
          </p:cNvPicPr>
          <p:nvPr/>
        </p:nvPicPr>
        <p:blipFill>
          <a:blip r:embed="rId5"/>
          <a:stretch>
            <a:fillRect/>
          </a:stretch>
        </p:blipFill>
        <p:spPr>
          <a:xfrm>
            <a:off x="4919346" y="910112"/>
            <a:ext cx="3610765" cy="5648031"/>
          </a:xfrm>
          <a:prstGeom prst="rect">
            <a:avLst/>
          </a:prstGeom>
        </p:spPr>
      </p:pic>
      <p:sp>
        <p:nvSpPr>
          <p:cNvPr id="14" name="Right Arrow 13"/>
          <p:cNvSpPr/>
          <p:nvPr/>
        </p:nvSpPr>
        <p:spPr>
          <a:xfrm rot="20258954">
            <a:off x="2406438" y="2802068"/>
            <a:ext cx="2736291" cy="365246"/>
          </a:xfrm>
          <a:prstGeom prst="rightArrow">
            <a:avLst>
              <a:gd name="adj1" fmla="val 19048"/>
              <a:gd name="adj2" fmla="val 50000"/>
            </a:avLst>
          </a:prstGeom>
          <a:solidFill>
            <a:schemeClr val="tx1">
              <a:lumMod val="75000"/>
            </a:schemeClr>
          </a:solidFill>
          <a:ln>
            <a:noFill/>
          </a:ln>
          <a:effectLst>
            <a:outerShdw blurRad="203200" dist="137287" dir="5400000" rotWithShape="0">
              <a:srgbClr val="000000">
                <a:alpha val="7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rot="2487676">
            <a:off x="2097875" y="3680863"/>
            <a:ext cx="4128647" cy="354755"/>
          </a:xfrm>
          <a:prstGeom prst="rightArrow">
            <a:avLst>
              <a:gd name="adj1" fmla="val 19048"/>
              <a:gd name="adj2" fmla="val 50000"/>
            </a:avLst>
          </a:prstGeom>
          <a:solidFill>
            <a:schemeClr val="tx1"/>
          </a:solidFill>
          <a:ln>
            <a:noFill/>
          </a:ln>
          <a:effectLst>
            <a:outerShdw blurRad="203200" dist="137287" dir="5400000" rotWithShape="0">
              <a:srgbClr val="000000">
                <a:alpha val="7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0" y="6533228"/>
            <a:ext cx="2410335" cy="276999"/>
          </a:xfrm>
          <a:prstGeom prst="rect">
            <a:avLst/>
          </a:prstGeom>
          <a:noFill/>
        </p:spPr>
        <p:txBody>
          <a:bodyPr wrap="none" rtlCol="0">
            <a:spAutoFit/>
          </a:bodyPr>
          <a:lstStyle/>
          <a:p>
            <a:r>
              <a:rPr lang="en-US" sz="1200" dirty="0" smtClean="0">
                <a:solidFill>
                  <a:srgbClr val="BFBFBF"/>
                </a:solidFill>
              </a:rPr>
              <a:t>(</a:t>
            </a:r>
            <a:r>
              <a:rPr lang="en-US" sz="1200" dirty="0" err="1" smtClean="0">
                <a:solidFill>
                  <a:srgbClr val="BFBFBF"/>
                </a:solidFill>
              </a:rPr>
              <a:t>Brandes</a:t>
            </a:r>
            <a:r>
              <a:rPr lang="en-US" sz="1200" dirty="0" smtClean="0">
                <a:solidFill>
                  <a:srgbClr val="BFBFBF"/>
                </a:solidFill>
              </a:rPr>
              <a:t> 1965, </a:t>
            </a:r>
            <a:r>
              <a:rPr lang="en-US" sz="1200" dirty="0" err="1" smtClean="0">
                <a:solidFill>
                  <a:srgbClr val="BFBFBF"/>
                </a:solidFill>
              </a:rPr>
              <a:t>Strommenger</a:t>
            </a:r>
            <a:r>
              <a:rPr lang="en-US" sz="1200" dirty="0" smtClean="0">
                <a:solidFill>
                  <a:srgbClr val="BFBFBF"/>
                </a:solidFill>
              </a:rPr>
              <a:t> 1967)</a:t>
            </a:r>
            <a:endParaRPr lang="en-US" sz="1200" dirty="0">
              <a:solidFill>
                <a:srgbClr val="BFBFBF"/>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3260</TotalTime>
  <Words>4218</Words>
  <Application>Microsoft Macintosh PowerPoint</Application>
  <PresentationFormat>On-screen Show (4:3)</PresentationFormat>
  <Paragraphs>228</Paragraphs>
  <Slides>26</Slides>
  <Notes>26</Notes>
  <HiddenSlides>0</HiddenSlides>
  <MMClips>0</MMClips>
  <ScaleCrop>false</ScaleCrop>
  <HeadingPairs>
    <vt:vector size="4" baseType="variant">
      <vt:variant>
        <vt:lpstr>Design Template</vt:lpstr>
      </vt:variant>
      <vt:variant>
        <vt:i4>1</vt:i4>
      </vt:variant>
      <vt:variant>
        <vt:lpstr>Slide Titles</vt:lpstr>
      </vt:variant>
      <vt:variant>
        <vt:i4>26</vt:i4>
      </vt:variant>
    </vt:vector>
  </HeadingPairs>
  <TitlesOfParts>
    <vt:vector size="27" baseType="lpstr">
      <vt:lpstr>Office Theme</vt:lpstr>
      <vt:lpstr>Slide 1</vt:lpstr>
      <vt:lpstr>Warka vase </vt:lpstr>
      <vt:lpstr>Mesopotamia</vt:lpstr>
      <vt:lpstr>Birthplace of Writing</vt:lpstr>
      <vt:lpstr>Example of a page of the Uruk sign list</vt:lpstr>
      <vt:lpstr>GIŠIMMAR</vt:lpstr>
      <vt:lpstr>Uruk Period: The Beginning of Picture-Writing</vt:lpstr>
      <vt:lpstr>Warka Mace &amp; Detail of Warka Vase</vt:lpstr>
      <vt:lpstr>Warka Stele &amp; Detail of Warka Vase</vt:lpstr>
      <vt:lpstr>“Cross-hatch Plant” and “Trident Plant” in Glyptic</vt:lpstr>
      <vt:lpstr>“Cross-hatch Plant” and “Trident Plant” in Glyptic</vt:lpstr>
      <vt:lpstr>Grain or Reed ?</vt:lpstr>
      <vt:lpstr>Date Palm Offshoot ?</vt:lpstr>
      <vt:lpstr>Date Palm Propagation by Offshoot</vt:lpstr>
      <vt:lpstr>Date Palm  Offshoots</vt:lpstr>
      <vt:lpstr>Palm or Palm Offshoot?</vt:lpstr>
      <vt:lpstr>Archaeobotanical Evidence for Dates</vt:lpstr>
      <vt:lpstr>Mesopotamia</vt:lpstr>
      <vt:lpstr>The “Diadem” from Ur (ca. 2500 BC)</vt:lpstr>
      <vt:lpstr>Who is to say which way is up?</vt:lpstr>
      <vt:lpstr>Art Imitates Life</vt:lpstr>
      <vt:lpstr>Late 3rd millennium: Words &amp; Images  </vt:lpstr>
      <vt:lpstr>Flax (original suggestion of Harriet Crawford, Irene Winter)</vt:lpstr>
      <vt:lpstr>Slide 24</vt:lpstr>
      <vt:lpstr>Ethnobiology  of the  Warka Vase</vt:lpstr>
      <vt:lpstr>Thank You!</vt:lpstr>
    </vt:vector>
  </TitlesOfParts>
  <Company>University of Pennsylvania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Penn  Museum</dc:creator>
  <cp:lastModifiedBy>Naomi Miller</cp:lastModifiedBy>
  <cp:revision>76</cp:revision>
  <dcterms:created xsi:type="dcterms:W3CDTF">2015-10-22T16:08:46Z</dcterms:created>
  <dcterms:modified xsi:type="dcterms:W3CDTF">2015-10-22T16:40:52Z</dcterms:modified>
</cp:coreProperties>
</file>